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7" r:id="rId2"/>
    <p:sldId id="321" r:id="rId3"/>
    <p:sldId id="308" r:id="rId4"/>
    <p:sldId id="276" r:id="rId5"/>
    <p:sldId id="311" r:id="rId6"/>
    <p:sldId id="313" r:id="rId7"/>
    <p:sldId id="315" r:id="rId8"/>
    <p:sldId id="316" r:id="rId9"/>
    <p:sldId id="314" r:id="rId10"/>
    <p:sldId id="317" r:id="rId11"/>
    <p:sldId id="318" r:id="rId12"/>
    <p:sldId id="320" r:id="rId13"/>
    <p:sldId id="307" r:id="rId1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C24"/>
    <a:srgbClr val="E8303B"/>
    <a:srgbClr val="4267B2"/>
    <a:srgbClr val="5DA9DD"/>
    <a:srgbClr val="FEF3D4"/>
    <a:srgbClr val="F8E08E"/>
    <a:srgbClr val="383333"/>
    <a:srgbClr val="C26E68"/>
    <a:srgbClr val="0099D2"/>
    <a:srgbClr val="EF41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538" autoAdjust="0"/>
    <p:restoredTop sz="81675" autoAdjust="0"/>
  </p:normalViewPr>
  <p:slideViewPr>
    <p:cSldViewPr snapToGrid="0" snapToObjects="1">
      <p:cViewPr varScale="1">
        <p:scale>
          <a:sx n="56" d="100"/>
          <a:sy n="56" d="100"/>
        </p:scale>
        <p:origin x="856" y="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392"/>
    </p:cViewPr>
  </p:sorterViewPr>
  <p:notesViewPr>
    <p:cSldViewPr snapToGrid="0" snapToObjects="1">
      <p:cViewPr varScale="1">
        <p:scale>
          <a:sx n="60" d="100"/>
          <a:sy n="60" d="100"/>
        </p:scale>
        <p:origin x="2538" y="90"/>
      </p:cViewPr>
      <p:guideLst>
        <p:guide orient="horz" pos="3126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Dropbox\SON\Cac%20bieu%20do%20cho%20bai%20trinh%20bay\Bieu%20do%20bao%20cao%20ca%20benh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FSV-VNHA1\Link\ozx6\HSS\HSS,%20HSS%20(+)%202018\Data_2018\Data%2010_06_2019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Sheet1!$A$9</c:f>
              <c:strCache>
                <c:ptCount val="1"/>
                <c:pt idx="0">
                  <c:v>HIV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Sheet1!$B$8:$AD$8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Sheet1!$B$9:$AD$9</c:f>
              <c:numCache>
                <c:formatCode>General</c:formatCode>
                <c:ptCount val="29"/>
                <c:pt idx="0">
                  <c:v>1</c:v>
                </c:pt>
                <c:pt idx="1">
                  <c:v>0</c:v>
                </c:pt>
                <c:pt idx="2">
                  <c:v>11</c:v>
                </c:pt>
                <c:pt idx="3">
                  <c:v>1052</c:v>
                </c:pt>
                <c:pt idx="4">
                  <c:v>1269</c:v>
                </c:pt>
                <c:pt idx="5">
                  <c:v>1384</c:v>
                </c:pt>
                <c:pt idx="6">
                  <c:v>1710</c:v>
                </c:pt>
                <c:pt idx="7">
                  <c:v>2874</c:v>
                </c:pt>
                <c:pt idx="8">
                  <c:v>5002</c:v>
                </c:pt>
                <c:pt idx="9">
                  <c:v>6534</c:v>
                </c:pt>
                <c:pt idx="10">
                  <c:v>8824</c:v>
                </c:pt>
                <c:pt idx="11">
                  <c:v>10958</c:v>
                </c:pt>
                <c:pt idx="12">
                  <c:v>15573</c:v>
                </c:pt>
                <c:pt idx="13">
                  <c:v>21285</c:v>
                </c:pt>
                <c:pt idx="14">
                  <c:v>22669</c:v>
                </c:pt>
                <c:pt idx="15">
                  <c:v>24563</c:v>
                </c:pt>
                <c:pt idx="16">
                  <c:v>30387</c:v>
                </c:pt>
                <c:pt idx="17">
                  <c:v>30846</c:v>
                </c:pt>
                <c:pt idx="18">
                  <c:v>24316</c:v>
                </c:pt>
                <c:pt idx="19">
                  <c:v>22432</c:v>
                </c:pt>
                <c:pt idx="20">
                  <c:v>19748</c:v>
                </c:pt>
                <c:pt idx="21">
                  <c:v>17780</c:v>
                </c:pt>
                <c:pt idx="22">
                  <c:v>16712</c:v>
                </c:pt>
                <c:pt idx="23">
                  <c:v>15308</c:v>
                </c:pt>
                <c:pt idx="24">
                  <c:v>13526</c:v>
                </c:pt>
                <c:pt idx="25">
                  <c:v>12407</c:v>
                </c:pt>
                <c:pt idx="26">
                  <c:v>11131</c:v>
                </c:pt>
                <c:pt idx="27">
                  <c:v>11006</c:v>
                </c:pt>
                <c:pt idx="28">
                  <c:v>10450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667-4714-B89C-38898C78B6AE}"/>
            </c:ext>
          </c:extLst>
        </c:ser>
        <c:ser>
          <c:idx val="1"/>
          <c:order val="1"/>
          <c:tx>
            <c:strRef>
              <c:f>Sheet1!$A$10</c:f>
              <c:strCache>
                <c:ptCount val="1"/>
                <c:pt idx="0">
                  <c:v>AIDS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Sheet1!$B$8:$AD$8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Sheet1!$B$10:$AD$10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288</c:v>
                </c:pt>
                <c:pt idx="4">
                  <c:v>345</c:v>
                </c:pt>
                <c:pt idx="5">
                  <c:v>427</c:v>
                </c:pt>
                <c:pt idx="6">
                  <c:v>872</c:v>
                </c:pt>
                <c:pt idx="7">
                  <c:v>1037</c:v>
                </c:pt>
                <c:pt idx="8">
                  <c:v>2027</c:v>
                </c:pt>
                <c:pt idx="9">
                  <c:v>1713</c:v>
                </c:pt>
                <c:pt idx="10">
                  <c:v>2565</c:v>
                </c:pt>
                <c:pt idx="11">
                  <c:v>3557</c:v>
                </c:pt>
                <c:pt idx="12">
                  <c:v>5242</c:v>
                </c:pt>
                <c:pt idx="13">
                  <c:v>7162</c:v>
                </c:pt>
                <c:pt idx="14">
                  <c:v>8814</c:v>
                </c:pt>
                <c:pt idx="15">
                  <c:v>11211</c:v>
                </c:pt>
                <c:pt idx="16">
                  <c:v>13010</c:v>
                </c:pt>
                <c:pt idx="17">
                  <c:v>13073</c:v>
                </c:pt>
                <c:pt idx="18">
                  <c:v>16935</c:v>
                </c:pt>
                <c:pt idx="19">
                  <c:v>11933</c:v>
                </c:pt>
                <c:pt idx="20">
                  <c:v>8958</c:v>
                </c:pt>
                <c:pt idx="21">
                  <c:v>9138</c:v>
                </c:pt>
                <c:pt idx="22">
                  <c:v>6734</c:v>
                </c:pt>
                <c:pt idx="23">
                  <c:v>6074</c:v>
                </c:pt>
                <c:pt idx="24">
                  <c:v>6183</c:v>
                </c:pt>
                <c:pt idx="25">
                  <c:v>6130</c:v>
                </c:pt>
                <c:pt idx="26">
                  <c:v>5876</c:v>
                </c:pt>
                <c:pt idx="27">
                  <c:v>5756</c:v>
                </c:pt>
                <c:pt idx="28">
                  <c:v>5602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67-4714-B89C-38898C78B6AE}"/>
            </c:ext>
          </c:extLst>
        </c:ser>
        <c:ser>
          <c:idx val="2"/>
          <c:order val="2"/>
          <c:tx>
            <c:strRef>
              <c:f>Sheet1!$A$11</c:f>
              <c:strCache>
                <c:ptCount val="1"/>
                <c:pt idx="0">
                  <c:v>Death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Sheet1!$B$8:$AD$8</c:f>
              <c:numCache>
                <c:formatCode>General</c:formatCode>
                <c:ptCount val="29"/>
                <c:pt idx="0">
                  <c:v>1990</c:v>
                </c:pt>
                <c:pt idx="1">
                  <c:v>1991</c:v>
                </c:pt>
                <c:pt idx="2">
                  <c:v>1992</c:v>
                </c:pt>
                <c:pt idx="3">
                  <c:v>1993</c:v>
                </c:pt>
                <c:pt idx="4">
                  <c:v>1994</c:v>
                </c:pt>
                <c:pt idx="5">
                  <c:v>1995</c:v>
                </c:pt>
                <c:pt idx="6">
                  <c:v>1996</c:v>
                </c:pt>
                <c:pt idx="7">
                  <c:v>1997</c:v>
                </c:pt>
                <c:pt idx="8">
                  <c:v>1998</c:v>
                </c:pt>
                <c:pt idx="9">
                  <c:v>1999</c:v>
                </c:pt>
                <c:pt idx="10">
                  <c:v>2000</c:v>
                </c:pt>
                <c:pt idx="11">
                  <c:v>2001</c:v>
                </c:pt>
                <c:pt idx="12">
                  <c:v>2002</c:v>
                </c:pt>
                <c:pt idx="13">
                  <c:v>2003</c:v>
                </c:pt>
                <c:pt idx="14">
                  <c:v>2004</c:v>
                </c:pt>
                <c:pt idx="15">
                  <c:v>2005</c:v>
                </c:pt>
                <c:pt idx="16">
                  <c:v>2006</c:v>
                </c:pt>
                <c:pt idx="17">
                  <c:v>2007</c:v>
                </c:pt>
                <c:pt idx="18">
                  <c:v>2008</c:v>
                </c:pt>
                <c:pt idx="19">
                  <c:v>2009</c:v>
                </c:pt>
                <c:pt idx="20">
                  <c:v>2010</c:v>
                </c:pt>
                <c:pt idx="21">
                  <c:v>2011</c:v>
                </c:pt>
                <c:pt idx="22">
                  <c:v>2012</c:v>
                </c:pt>
                <c:pt idx="23">
                  <c:v>2013</c:v>
                </c:pt>
                <c:pt idx="24">
                  <c:v>2014</c:v>
                </c:pt>
                <c:pt idx="25">
                  <c:v>2015</c:v>
                </c:pt>
                <c:pt idx="26">
                  <c:v>2016</c:v>
                </c:pt>
                <c:pt idx="27">
                  <c:v>2017</c:v>
                </c:pt>
                <c:pt idx="28">
                  <c:v>2018</c:v>
                </c:pt>
              </c:numCache>
            </c:numRef>
          </c:cat>
          <c:val>
            <c:numRef>
              <c:f>Sheet1!$B$11:$AD$11</c:f>
              <c:numCache>
                <c:formatCode>General</c:formatCode>
                <c:ptCount val="2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46</c:v>
                </c:pt>
                <c:pt idx="4">
                  <c:v>58</c:v>
                </c:pt>
                <c:pt idx="5">
                  <c:v>106</c:v>
                </c:pt>
                <c:pt idx="6">
                  <c:v>644</c:v>
                </c:pt>
                <c:pt idx="7">
                  <c:v>689</c:v>
                </c:pt>
                <c:pt idx="8">
                  <c:v>1180</c:v>
                </c:pt>
                <c:pt idx="9">
                  <c:v>1069</c:v>
                </c:pt>
                <c:pt idx="10">
                  <c:v>1521</c:v>
                </c:pt>
                <c:pt idx="11">
                  <c:v>2259</c:v>
                </c:pt>
                <c:pt idx="12">
                  <c:v>3354</c:v>
                </c:pt>
                <c:pt idx="13">
                  <c:v>4656</c:v>
                </c:pt>
                <c:pt idx="14">
                  <c:v>6780</c:v>
                </c:pt>
                <c:pt idx="15">
                  <c:v>7885</c:v>
                </c:pt>
                <c:pt idx="16">
                  <c:v>8364</c:v>
                </c:pt>
                <c:pt idx="17">
                  <c:v>8333</c:v>
                </c:pt>
                <c:pt idx="18">
                  <c:v>7956</c:v>
                </c:pt>
                <c:pt idx="19">
                  <c:v>7839</c:v>
                </c:pt>
                <c:pt idx="20">
                  <c:v>6517</c:v>
                </c:pt>
                <c:pt idx="21">
                  <c:v>6168</c:v>
                </c:pt>
                <c:pt idx="22">
                  <c:v>5427</c:v>
                </c:pt>
                <c:pt idx="23">
                  <c:v>5136</c:v>
                </c:pt>
                <c:pt idx="24">
                  <c:v>4167</c:v>
                </c:pt>
                <c:pt idx="25">
                  <c:v>3539</c:v>
                </c:pt>
                <c:pt idx="26">
                  <c:v>2865</c:v>
                </c:pt>
                <c:pt idx="27">
                  <c:v>2351</c:v>
                </c:pt>
                <c:pt idx="28">
                  <c:v>2000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667-4714-B89C-38898C78B6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097040576"/>
        <c:axId val="-2096276848"/>
      </c:barChart>
      <c:catAx>
        <c:axId val="-209704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6276848"/>
        <c:crosses val="autoZero"/>
        <c:auto val="1"/>
        <c:lblAlgn val="ctr"/>
        <c:lblOffset val="100"/>
        <c:noMultiLvlLbl val="0"/>
      </c:catAx>
      <c:valAx>
        <c:axId val="-2096276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70405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/>
              <a:t>HIV positive samples, Recency</a:t>
            </a:r>
            <a:r>
              <a:rPr lang="en-US" sz="2000" b="1" baseline="0" dirty="0"/>
              <a:t> Testing, and % of </a:t>
            </a:r>
            <a:r>
              <a:rPr lang="en-US" sz="2000" b="1" baseline="0" dirty="0" smtClean="0"/>
              <a:t>Samples as Recent (NO VL)</a:t>
            </a:r>
            <a:endParaRPr lang="en-US" sz="2000" b="1" dirty="0"/>
          </a:p>
        </c:rich>
      </c:tx>
      <c:layout>
        <c:manualLayout>
          <c:xMode val="edge"/>
          <c:yMode val="edge"/>
          <c:x val="0.12844566105939401"/>
          <c:y val="3.70841202585042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Total HIV positive samples 01/07-30/12 from VCT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Son La</c:v>
                </c:pt>
                <c:pt idx="1">
                  <c:v>Thanh Hoa </c:v>
                </c:pt>
                <c:pt idx="2">
                  <c:v>Hanoi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348</c:v>
                </c:pt>
                <c:pt idx="1">
                  <c:v>212</c:v>
                </c:pt>
                <c:pt idx="2">
                  <c:v>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DF-4541-8BBF-F6215AE312E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# samples tested for recency 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Son La</c:v>
                </c:pt>
                <c:pt idx="1">
                  <c:v>Thanh Hoa </c:v>
                </c:pt>
                <c:pt idx="2">
                  <c:v>Hanoi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303</c:v>
                </c:pt>
                <c:pt idx="1">
                  <c:v>120</c:v>
                </c:pt>
                <c:pt idx="2">
                  <c:v>381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DF-4541-8BBF-F6215AE312E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Recent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Son La</c:v>
                </c:pt>
                <c:pt idx="1">
                  <c:v>Thanh Hoa </c:v>
                </c:pt>
                <c:pt idx="2">
                  <c:v>Hanoi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43</c:v>
                </c:pt>
                <c:pt idx="1">
                  <c:v>26</c:v>
                </c:pt>
                <c:pt idx="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DF-4541-8BBF-F6215AE312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2105963440"/>
        <c:axId val="-2128334896"/>
      </c:barChart>
      <c:lineChart>
        <c:grouping val="stacke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Proportion of Recent/tested samples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3.1509491204584503E-2"/>
                  <c:y val="2.234243743677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78-4907-8744-858C330E0329}"/>
                </c:ext>
              </c:extLst>
            </c:dLbl>
            <c:dLbl>
              <c:idx val="1"/>
              <c:layout>
                <c:manualLayout>
                  <c:x val="1.63849354263839E-2"/>
                  <c:y val="1.67568280775827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A78-4907-8744-858C330E032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Son La</c:v>
                </c:pt>
                <c:pt idx="1">
                  <c:v>Thanh Hoa </c:v>
                </c:pt>
                <c:pt idx="2">
                  <c:v>Hanoi</c:v>
                </c:pt>
              </c:strCache>
            </c:strRef>
          </c:cat>
          <c:val>
            <c:numRef>
              <c:f>Sheet1!$E$2:$E$4</c:f>
              <c:numCache>
                <c:formatCode>0.00%</c:formatCode>
                <c:ptCount val="3"/>
                <c:pt idx="0">
                  <c:v>0.14191419141914199</c:v>
                </c:pt>
                <c:pt idx="1">
                  <c:v>0.21666666666666701</c:v>
                </c:pt>
                <c:pt idx="2">
                  <c:v>0.278215223097113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CA4-43BD-B8F6-DE4E1269F5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06284656"/>
        <c:axId val="-2128411424"/>
      </c:lineChart>
      <c:catAx>
        <c:axId val="-2105963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28334896"/>
        <c:crosses val="autoZero"/>
        <c:auto val="1"/>
        <c:lblAlgn val="ctr"/>
        <c:lblOffset val="100"/>
        <c:noMultiLvlLbl val="0"/>
      </c:catAx>
      <c:valAx>
        <c:axId val="-212833489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# Samples</a:t>
                </a:r>
                <a:endParaRPr lang="en-US" sz="1800" b="1" dirty="0"/>
              </a:p>
            </c:rich>
          </c:tx>
          <c:layout>
            <c:manualLayout>
              <c:xMode val="edge"/>
              <c:yMode val="edge"/>
              <c:x val="1.0622156331190799E-2"/>
              <c:y val="0.31372036768263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5963440"/>
        <c:crosses val="autoZero"/>
        <c:crossBetween val="between"/>
      </c:valAx>
      <c:valAx>
        <c:axId val="-2128411424"/>
        <c:scaling>
          <c:orientation val="minMax"/>
        </c:scaling>
        <c:delete val="0"/>
        <c:axPos val="r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 dirty="0" smtClean="0"/>
                  <a:t>% Recent</a:t>
                </a:r>
                <a:endParaRPr lang="en-US" sz="1800" b="1" dirty="0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106284656"/>
        <c:crosses val="max"/>
        <c:crossBetween val="between"/>
      </c:valAx>
      <c:catAx>
        <c:axId val="-210628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-212841142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0749137100813E-2"/>
          <c:y val="0.82729867616660102"/>
          <c:w val="0.83905676738695001"/>
          <c:h val="0.1336020583190390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baseline="0" dirty="0" err="1" smtClean="0"/>
              <a:t>Numbe</a:t>
            </a:r>
            <a:r>
              <a:rPr lang="en-US" sz="2000" b="1" baseline="0" dirty="0" smtClean="0"/>
              <a:t> of recent infection among target groups, </a:t>
            </a:r>
            <a:br>
              <a:rPr lang="en-US" sz="2000" b="1" baseline="0" dirty="0" smtClean="0"/>
            </a:br>
            <a:r>
              <a:rPr lang="en-US" sz="2000" b="1" baseline="0" dirty="0" smtClean="0"/>
              <a:t>10 PEPFAR surged provinces, Feb – May 2019</a:t>
            </a:r>
            <a:endParaRPr lang="en-US" sz="20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MSM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Tây Ninh</c:v>
                </c:pt>
                <c:pt idx="1">
                  <c:v>Long An</c:v>
                </c:pt>
                <c:pt idx="2">
                  <c:v>Tien Giang</c:v>
                </c:pt>
                <c:pt idx="3">
                  <c:v>Bình Dương</c:v>
                </c:pt>
                <c:pt idx="4">
                  <c:v>BRVT</c:v>
                </c:pt>
                <c:pt idx="5">
                  <c:v>HCMC</c:v>
                </c:pt>
                <c:pt idx="6">
                  <c:v>Thái Nguyên</c:v>
                </c:pt>
                <c:pt idx="7">
                  <c:v>Hải Phòng</c:v>
                </c:pt>
                <c:pt idx="8">
                  <c:v>Hà Nội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</c:v>
                </c:pt>
                <c:pt idx="1">
                  <c:v>4</c:v>
                </c:pt>
                <c:pt idx="2">
                  <c:v>1</c:v>
                </c:pt>
                <c:pt idx="3">
                  <c:v>7</c:v>
                </c:pt>
                <c:pt idx="4">
                  <c:v>3</c:v>
                </c:pt>
                <c:pt idx="5">
                  <c:v>25</c:v>
                </c:pt>
                <c:pt idx="6">
                  <c:v>0</c:v>
                </c:pt>
                <c:pt idx="7">
                  <c:v>2</c:v>
                </c:pt>
                <c:pt idx="8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AA-4121-9F64-109F4E65825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PwID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Tây Ninh</c:v>
                </c:pt>
                <c:pt idx="1">
                  <c:v>Long An</c:v>
                </c:pt>
                <c:pt idx="2">
                  <c:v>Tien Giang</c:v>
                </c:pt>
                <c:pt idx="3">
                  <c:v>Bình Dương</c:v>
                </c:pt>
                <c:pt idx="4">
                  <c:v>BRVT</c:v>
                </c:pt>
                <c:pt idx="5">
                  <c:v>HCMC</c:v>
                </c:pt>
                <c:pt idx="6">
                  <c:v>Thái Nguyên</c:v>
                </c:pt>
                <c:pt idx="7">
                  <c:v>Hải Phòng</c:v>
                </c:pt>
                <c:pt idx="8">
                  <c:v>Hà Nội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3">
                  <c:v>1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AA-4121-9F64-109F4E65825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Heterosexual 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Tây Ninh</c:v>
                </c:pt>
                <c:pt idx="1">
                  <c:v>Long An</c:v>
                </c:pt>
                <c:pt idx="2">
                  <c:v>Tien Giang</c:v>
                </c:pt>
                <c:pt idx="3">
                  <c:v>Bình Dương</c:v>
                </c:pt>
                <c:pt idx="4">
                  <c:v>BRVT</c:v>
                </c:pt>
                <c:pt idx="5">
                  <c:v>HCMC</c:v>
                </c:pt>
                <c:pt idx="6">
                  <c:v>Thái Nguyên</c:v>
                </c:pt>
                <c:pt idx="7">
                  <c:v>Hải Phòng</c:v>
                </c:pt>
                <c:pt idx="8">
                  <c:v>Hà Nội</c:v>
                </c:pt>
              </c:strCache>
            </c:strRef>
          </c:cat>
          <c:val>
            <c:numRef>
              <c:f>Sheet1!$D$2:$D$10</c:f>
              <c:numCache>
                <c:formatCode>General</c:formatCode>
                <c:ptCount val="9"/>
                <c:pt idx="0">
                  <c:v>2</c:v>
                </c:pt>
                <c:pt idx="1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0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AA-4121-9F64-109F4E65825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Tây Ninh</c:v>
                </c:pt>
                <c:pt idx="1">
                  <c:v>Long An</c:v>
                </c:pt>
                <c:pt idx="2">
                  <c:v>Tien Giang</c:v>
                </c:pt>
                <c:pt idx="3">
                  <c:v>Bình Dương</c:v>
                </c:pt>
                <c:pt idx="4">
                  <c:v>BRVT</c:v>
                </c:pt>
                <c:pt idx="5">
                  <c:v>HCMC</c:v>
                </c:pt>
                <c:pt idx="6">
                  <c:v>Thái Nguyên</c:v>
                </c:pt>
                <c:pt idx="7">
                  <c:v>Hải Phòng</c:v>
                </c:pt>
                <c:pt idx="8">
                  <c:v>Hà Nội</c:v>
                </c:pt>
              </c:strCache>
            </c:strRef>
          </c:cat>
          <c:val>
            <c:numRef>
              <c:f>Sheet1!$E$2:$E$10</c:f>
              <c:numCache>
                <c:formatCode>General</c:formatCode>
                <c:ptCount val="9"/>
                <c:pt idx="0">
                  <c:v>1</c:v>
                </c:pt>
                <c:pt idx="3">
                  <c:v>6</c:v>
                </c:pt>
                <c:pt idx="5">
                  <c:v>3</c:v>
                </c:pt>
                <c:pt idx="6">
                  <c:v>0</c:v>
                </c:pt>
                <c:pt idx="7">
                  <c:v>1</c:v>
                </c:pt>
                <c:pt idx="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5CAA-4121-9F64-109F4E6582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72464944"/>
        <c:axId val="-1972461616"/>
      </c:barChart>
      <c:catAx>
        <c:axId val="-1972464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2461616"/>
        <c:crosses val="autoZero"/>
        <c:auto val="1"/>
        <c:lblAlgn val="ctr"/>
        <c:lblOffset val="100"/>
        <c:noMultiLvlLbl val="0"/>
      </c:catAx>
      <c:valAx>
        <c:axId val="-19724616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24649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 smtClean="0"/>
              <a:t>Share of KP Groups among recent infections, Feb – May 2019</a:t>
            </a:r>
            <a:endParaRPr lang="en-US" sz="18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Percentage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DA1-4B67-95F0-637E9DA3BDC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DA1-4B67-95F0-637E9DA3BD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DA1-4B67-95F0-637E9DA3BDC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DA1-4B67-95F0-637E9DA3BDC0}"/>
              </c:ext>
            </c:extLst>
          </c:dPt>
          <c:dLbls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0DA1-4B67-95F0-637E9DA3BD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MSM</c:v>
                </c:pt>
                <c:pt idx="1">
                  <c:v>PwID</c:v>
                </c:pt>
                <c:pt idx="2">
                  <c:v>Heterosexual </c:v>
                </c:pt>
                <c:pt idx="3">
                  <c:v>Others</c:v>
                </c:pt>
              </c:strCache>
            </c:strRef>
          </c:cat>
          <c:val>
            <c:numRef>
              <c:f>Sheet1!$B$2:$B$5</c:f>
              <c:numCache>
                <c:formatCode>0.00%</c:formatCode>
                <c:ptCount val="4"/>
                <c:pt idx="0">
                  <c:v>0.65060240963855398</c:v>
                </c:pt>
                <c:pt idx="1">
                  <c:v>6.02409638554217E-2</c:v>
                </c:pt>
                <c:pt idx="2" formatCode="0%">
                  <c:v>0.14457831325301199</c:v>
                </c:pt>
                <c:pt idx="3">
                  <c:v>0.14457831325301199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EE1-4E0B-91E5-752213DA3C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b="1" i="0" baseline="0" dirty="0" smtClean="0">
                <a:effectLst/>
              </a:rPr>
              <a:t>Estimated Prevalence and Incidence</a:t>
            </a:r>
            <a:endParaRPr lang="en-US" sz="1600" b="1" dirty="0">
              <a:effectLst/>
            </a:endParaRPr>
          </a:p>
        </c:rich>
      </c:tx>
      <c:layout>
        <c:manualLayout>
          <c:xMode val="edge"/>
          <c:yMode val="edge"/>
          <c:x val="0.17322783435036401"/>
          <c:y val="2.5566817581909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'Pivot Table'!$B$122</c:f>
              <c:strCache>
                <c:ptCount val="1"/>
                <c:pt idx="0">
                  <c:v>Prevalence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Table'!$A$123:$A$125</c:f>
              <c:strCache>
                <c:ptCount val="3"/>
                <c:pt idx="0">
                  <c:v>PWID</c:v>
                </c:pt>
                <c:pt idx="1">
                  <c:v>FSW</c:v>
                </c:pt>
                <c:pt idx="2">
                  <c:v>MSM</c:v>
                </c:pt>
              </c:strCache>
            </c:strRef>
          </c:cat>
          <c:val>
            <c:numRef>
              <c:f>'Pivot Table'!$B$123:$B$125</c:f>
              <c:numCache>
                <c:formatCode>General</c:formatCode>
                <c:ptCount val="3"/>
                <c:pt idx="0">
                  <c:v>9.7100000000000009</c:v>
                </c:pt>
                <c:pt idx="1">
                  <c:v>3.6</c:v>
                </c:pt>
                <c:pt idx="2">
                  <c:v>11.21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A4-4EDB-9596-85B061EDE9AA}"/>
            </c:ext>
          </c:extLst>
        </c:ser>
        <c:ser>
          <c:idx val="1"/>
          <c:order val="1"/>
          <c:tx>
            <c:strRef>
              <c:f>'Pivot Table'!$C$122</c:f>
              <c:strCache>
                <c:ptCount val="1"/>
                <c:pt idx="0">
                  <c:v>Incident rate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'Pivot Table'!$A$123:$A$125</c:f>
              <c:strCache>
                <c:ptCount val="3"/>
                <c:pt idx="0">
                  <c:v>PWID</c:v>
                </c:pt>
                <c:pt idx="1">
                  <c:v>FSW</c:v>
                </c:pt>
                <c:pt idx="2">
                  <c:v>MSM</c:v>
                </c:pt>
              </c:strCache>
            </c:strRef>
          </c:cat>
          <c:val>
            <c:numRef>
              <c:f>'Pivot Table'!$C$123:$C$125</c:f>
              <c:numCache>
                <c:formatCode>General</c:formatCode>
                <c:ptCount val="3"/>
                <c:pt idx="0">
                  <c:v>0.8</c:v>
                </c:pt>
                <c:pt idx="1">
                  <c:v>0.24</c:v>
                </c:pt>
                <c:pt idx="2">
                  <c:v>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A4-4EDB-9596-85B061EDE9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67"/>
        <c:overlap val="-43"/>
        <c:axId val="-1971050576"/>
        <c:axId val="-1970992432"/>
      </c:barChart>
      <c:catAx>
        <c:axId val="-1971050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0992432"/>
        <c:crosses val="autoZero"/>
        <c:auto val="1"/>
        <c:lblAlgn val="ctr"/>
        <c:lblOffset val="100"/>
        <c:noMultiLvlLbl val="0"/>
      </c:catAx>
      <c:valAx>
        <c:axId val="-1970992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7105057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none" spc="0" normalizeH="0" baseline="0">
                <a:solidFill>
                  <a:schemeClr val="dk1">
                    <a:lumMod val="50000"/>
                    <a:lumOff val="50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1600" dirty="0" smtClean="0"/>
              <a:t>Proportion</a:t>
            </a:r>
            <a:r>
              <a:rPr lang="en-US" sz="1600" baseline="0" dirty="0" smtClean="0"/>
              <a:t> of recent infection among HIV positive </a:t>
            </a:r>
            <a:endParaRPr lang="en-US" sz="1600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normalizeH="0" baseline="0">
              <a:solidFill>
                <a:schemeClr val="dk1">
                  <a:lumMod val="50000"/>
                  <a:lumOff val="50000"/>
                </a:schemeClr>
              </a:solidFill>
              <a:latin typeface="+mj-lt"/>
              <a:ea typeface="+mj-ea"/>
              <a:cs typeface="+mj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Long term infection 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PWID</c:v>
                </c:pt>
                <c:pt idx="1">
                  <c:v>MSM</c:v>
                </c:pt>
                <c:pt idx="2">
                  <c:v>FSW</c:v>
                </c:pt>
              </c:strCache>
            </c:strRef>
          </c:cat>
          <c:val>
            <c:numRef>
              <c:f>Sheet1!$B$2:$B$4</c:f>
              <c:numCache>
                <c:formatCode>0.0</c:formatCode>
                <c:ptCount val="3"/>
                <c:pt idx="0">
                  <c:v>97</c:v>
                </c:pt>
                <c:pt idx="1">
                  <c:v>93.66</c:v>
                </c:pt>
                <c:pt idx="2">
                  <c:v>96.97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56-49CB-9860-28CF5B21451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Recent infection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0392886775554E-2"/>
                  <c:y val="-1.53850859762822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A2FF-4947-8F31-A2EE0B599BA7}"/>
                </c:ext>
              </c:extLst>
            </c:dLbl>
            <c:dLbl>
              <c:idx val="1"/>
              <c:layout>
                <c:manualLayout>
                  <c:x val="-9.1249212727219208E-3"/>
                  <c:y val="-7.051416280566719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A2FF-4947-8F31-A2EE0B599BA7}"/>
                </c:ext>
              </c:extLst>
            </c:dLbl>
            <c:dLbl>
              <c:idx val="2"/>
              <c:layout>
                <c:manualLayout>
                  <c:x val="1.9139279143447201E-2"/>
                  <c:y val="3.846271494070530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A2FF-4947-8F31-A2EE0B599B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PWID</c:v>
                </c:pt>
                <c:pt idx="1">
                  <c:v>MSM</c:v>
                </c:pt>
                <c:pt idx="2">
                  <c:v>FSW</c:v>
                </c:pt>
              </c:strCache>
            </c:strRef>
          </c:cat>
          <c:val>
            <c:numRef>
              <c:f>Sheet1!$C$2:$C$4</c:f>
              <c:numCache>
                <c:formatCode>0.00</c:formatCode>
                <c:ptCount val="3"/>
                <c:pt idx="0">
                  <c:v>3</c:v>
                </c:pt>
                <c:pt idx="1">
                  <c:v>6.34</c:v>
                </c:pt>
                <c:pt idx="2">
                  <c:v>3.03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56-49CB-9860-28CF5B2145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93510736"/>
        <c:axId val="-2093735792"/>
      </c:barChart>
      <c:catAx>
        <c:axId val="-2093510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normalizeH="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735792"/>
        <c:crosses val="autoZero"/>
        <c:auto val="1"/>
        <c:lblAlgn val="ctr"/>
        <c:lblOffset val="100"/>
        <c:noMultiLvlLbl val="0"/>
      </c:catAx>
      <c:valAx>
        <c:axId val="-2093735792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2093510736"/>
        <c:crosses val="autoZero"/>
        <c:crossBetween val="between"/>
      </c:valAx>
      <c:spPr>
        <a:pattFill prst="ltDnDiag">
          <a:fgClr>
            <a:schemeClr val="dk1">
              <a:lumMod val="15000"/>
              <a:lumOff val="85000"/>
            </a:schemeClr>
          </a:fgClr>
          <a:bgClr>
            <a:schemeClr val="lt1"/>
          </a:bgClr>
        </a:pattFill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lt1"/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8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03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 cap="none" spc="0" normalizeH="0" baseline="0"/>
  </cs:categoryAxis>
  <cs:chartArea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lt1"/>
      </a:solidFill>
      <a:ln w="1587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64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plotArea>
  <cs:plotArea3D>
    <cs:lnRef idx="0"/>
    <cs:fillRef idx="0"/>
    <cs:effectRef idx="0"/>
    <cs:fontRef idx="minor">
      <a:schemeClr val="dk1"/>
    </cs:fontRef>
    <cs:spPr>
      <a:solidFill>
        <a:schemeClr val="lt1"/>
      </a:solidFill>
    </cs:spPr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ajor">
      <a:schemeClr val="dk1">
        <a:lumMod val="50000"/>
        <a:lumOff val="50000"/>
      </a:schemeClr>
    </cs:fontRef>
    <cs:defRPr sz="2128" b="1" kern="1200" cap="none" spc="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  <cs:spPr>
      <a:pattFill prst="ltDnDiag">
        <a:fgClr>
          <a:schemeClr val="dk1">
            <a:lumMod val="15000"/>
            <a:lumOff val="85000"/>
          </a:schemeClr>
        </a:fgClr>
        <a:bgClr>
          <a:schemeClr val="lt1"/>
        </a:bgClr>
      </a:pattFill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D36E6C-0D68-4E27-A560-A0DD6BBD72FF}" type="doc">
      <dgm:prSet loTypeId="urn:microsoft.com/office/officeart/2005/8/layout/arrow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27A0F6-A77B-4E37-8638-7137C620A0A6}">
      <dgm:prSet phldrT="[Text]" custT="1"/>
      <dgm:spPr>
        <a:xfrm>
          <a:off x="3656878" y="3419714"/>
          <a:ext cx="1563297" cy="2466196"/>
        </a:xfr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Jun 2018 </a:t>
          </a:r>
        </a:p>
        <a:p>
          <a:r>
            <a:rPr lang="en-US" sz="2000" b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Recency</a:t>
          </a:r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testing with 804 </a:t>
          </a:r>
          <a:r>
            <a:rPr lang="en-US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stored samples</a:t>
          </a:r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from 3 provinces </a:t>
          </a:r>
          <a:endParaRPr lang="en-US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267A1CEC-CB8A-4DEC-8EEA-A990496715B2}" type="parTrans" cxnId="{7213D793-B6A1-4B7D-94A9-60A53FF25CA9}">
      <dgm:prSet/>
      <dgm:spPr/>
      <dgm:t>
        <a:bodyPr/>
        <a:lstStyle/>
        <a:p>
          <a:endParaRPr lang="en-US" sz="1600"/>
        </a:p>
      </dgm:t>
    </dgm:pt>
    <dgm:pt modelId="{F2DC2109-EF3C-43B7-A019-9812D8BD0B6B}" type="sibTrans" cxnId="{7213D793-B6A1-4B7D-94A9-60A53FF25CA9}">
      <dgm:prSet custT="1"/>
      <dgm:spPr/>
      <dgm:t>
        <a:bodyPr/>
        <a:lstStyle/>
        <a:p>
          <a:endParaRPr lang="en-US" sz="1600"/>
        </a:p>
      </dgm:t>
    </dgm:pt>
    <dgm:pt modelId="{000879C2-8230-41BD-8CD9-F6B808907FE1}">
      <dgm:prSet phldrT="[Text]" custT="1"/>
      <dgm:spPr>
        <a:xfrm>
          <a:off x="9302437" y="1619315"/>
          <a:ext cx="2493177" cy="4176207"/>
        </a:xfr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Jul 2019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5B0AE6B-3225-480E-AF0B-9F5A685FD9F5}" type="parTrans" cxnId="{0CD7B482-68D8-445E-B147-B251AE83BC81}">
      <dgm:prSet/>
      <dgm:spPr/>
      <dgm:t>
        <a:bodyPr/>
        <a:lstStyle/>
        <a:p>
          <a:endParaRPr lang="en-US" sz="1600"/>
        </a:p>
      </dgm:t>
    </dgm:pt>
    <dgm:pt modelId="{AF006E01-1E39-4434-AC93-575C5C5A1DA0}" type="sibTrans" cxnId="{0CD7B482-68D8-445E-B147-B251AE83BC81}">
      <dgm:prSet/>
      <dgm:spPr/>
      <dgm:t>
        <a:bodyPr/>
        <a:lstStyle/>
        <a:p>
          <a:endParaRPr lang="en-US" sz="1600"/>
        </a:p>
      </dgm:t>
    </dgm:pt>
    <dgm:pt modelId="{51C9D019-10F8-4FB9-BE6B-79004475C091}">
      <dgm:prSet phldrT="[Text]" custT="1"/>
      <dgm:spPr>
        <a:xfrm>
          <a:off x="7062005" y="1942350"/>
          <a:ext cx="2485643" cy="3943560"/>
        </a:xfr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Feb 2019</a:t>
          </a:r>
        </a:p>
      </dgm:t>
    </dgm:pt>
    <dgm:pt modelId="{BD765D51-76E4-44C1-AEE0-6E56DCD676A5}" type="parTrans" cxnId="{0EC790A3-1D40-4BAD-A8AC-8922CCE94859}">
      <dgm:prSet/>
      <dgm:spPr/>
      <dgm:t>
        <a:bodyPr/>
        <a:lstStyle/>
        <a:p>
          <a:endParaRPr lang="en-US" sz="1600"/>
        </a:p>
      </dgm:t>
    </dgm:pt>
    <dgm:pt modelId="{3DB31011-788A-479A-9370-5E21146EDDF4}" type="sibTrans" cxnId="{0EC790A3-1D40-4BAD-A8AC-8922CCE94859}">
      <dgm:prSet/>
      <dgm:spPr/>
      <dgm:t>
        <a:bodyPr/>
        <a:lstStyle/>
        <a:p>
          <a:endParaRPr lang="en-US" sz="1600"/>
        </a:p>
      </dgm:t>
    </dgm:pt>
    <dgm:pt modelId="{CE589B38-E9B7-478F-A4BF-213639637B90}">
      <dgm:prSet phldrT="[Text]" custT="1"/>
      <dgm:spPr>
        <a:xfrm>
          <a:off x="2297805" y="4571188"/>
          <a:ext cx="1480634" cy="1314722"/>
        </a:xfr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Dec 2017</a:t>
          </a:r>
        </a:p>
        <a:p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In-country lab </a:t>
          </a:r>
          <a:r>
            <a:rPr lang="en-US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validation</a:t>
          </a:r>
          <a:endParaRPr lang="en-US" sz="2000" b="1" dirty="0">
            <a:solidFill>
              <a:srgbClr val="FF0000"/>
            </a:solidFill>
            <a:latin typeface="+mj-lt"/>
            <a:ea typeface="+mn-ea"/>
            <a:cs typeface="+mn-cs"/>
          </a:endParaRPr>
        </a:p>
      </dgm:t>
    </dgm:pt>
    <dgm:pt modelId="{EE66E987-BACF-437C-83EE-A33F0C42AAC1}" type="parTrans" cxnId="{198A26DE-E2A0-45AB-9F6C-09FD307EC66A}">
      <dgm:prSet/>
      <dgm:spPr/>
      <dgm:t>
        <a:bodyPr/>
        <a:lstStyle/>
        <a:p>
          <a:endParaRPr lang="en-US"/>
        </a:p>
      </dgm:t>
    </dgm:pt>
    <dgm:pt modelId="{16EE6064-A9FE-4599-9D93-6514E3D5DC21}" type="sibTrans" cxnId="{198A26DE-E2A0-45AB-9F6C-09FD307EC66A}">
      <dgm:prSet/>
      <dgm:spPr/>
      <dgm:t>
        <a:bodyPr/>
        <a:lstStyle/>
        <a:p>
          <a:endParaRPr lang="en-US"/>
        </a:p>
      </dgm:t>
    </dgm:pt>
    <dgm:pt modelId="{E8247721-A0D7-43ED-9D1D-0B5CCC22C9C1}">
      <dgm:prSet phldrT="[Text]" custT="1"/>
      <dgm:spPr>
        <a:xfrm>
          <a:off x="7062005" y="1942350"/>
          <a:ext cx="2485643" cy="3943560"/>
        </a:xfr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Routine recency testing</a:t>
          </a:r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in 10 PEPFAR supported provinces</a:t>
          </a:r>
        </a:p>
      </dgm:t>
    </dgm:pt>
    <dgm:pt modelId="{688895D0-DFDE-496D-BB43-2203B52B86C2}" type="parTrans" cxnId="{5C6D7F13-F51F-4EF6-BF0E-FA43C8AD6D28}">
      <dgm:prSet/>
      <dgm:spPr/>
      <dgm:t>
        <a:bodyPr/>
        <a:lstStyle/>
        <a:p>
          <a:endParaRPr lang="en-US"/>
        </a:p>
      </dgm:t>
    </dgm:pt>
    <dgm:pt modelId="{C2BBE725-B7DD-42A2-ADF3-D9F1A9D76254}" type="sibTrans" cxnId="{5C6D7F13-F51F-4EF6-BF0E-FA43C8AD6D28}">
      <dgm:prSet/>
      <dgm:spPr/>
      <dgm:t>
        <a:bodyPr/>
        <a:lstStyle/>
        <a:p>
          <a:endParaRPr lang="en-US"/>
        </a:p>
      </dgm:t>
    </dgm:pt>
    <dgm:pt modelId="{34B5F4FA-E844-4C51-842A-EF0C14B16384}">
      <dgm:prSet phldrT="[Text]" custT="1"/>
      <dgm:spPr>
        <a:xfrm>
          <a:off x="9302437" y="1619315"/>
          <a:ext cx="2493177" cy="4176207"/>
        </a:xfrm>
        <a:noFill/>
        <a:ln>
          <a:noFill/>
        </a:ln>
        <a:effectLst/>
      </dgm:spPr>
      <dgm:t>
        <a:bodyPr/>
        <a:lstStyle/>
        <a:p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Integrate in the </a:t>
          </a:r>
          <a:r>
            <a:rPr lang="en-US" sz="2000" b="1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HIV surveillance system (HSS+) </a:t>
          </a:r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 20 provinces</a:t>
          </a:r>
          <a:endParaRPr lang="en-US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84C39AE7-BA50-454C-9B3F-3F35B060E5AD}" type="parTrans" cxnId="{72A7DD48-BEE4-45D5-A748-9A4F0D179A76}">
      <dgm:prSet/>
      <dgm:spPr/>
      <dgm:t>
        <a:bodyPr/>
        <a:lstStyle/>
        <a:p>
          <a:endParaRPr lang="en-US"/>
        </a:p>
      </dgm:t>
    </dgm:pt>
    <dgm:pt modelId="{A72D60A4-6F27-4EA0-B96C-6933250AFC76}" type="sibTrans" cxnId="{72A7DD48-BEE4-45D5-A748-9A4F0D179A76}">
      <dgm:prSet/>
      <dgm:spPr/>
      <dgm:t>
        <a:bodyPr/>
        <a:lstStyle/>
        <a:p>
          <a:endParaRPr lang="en-US"/>
        </a:p>
      </dgm:t>
    </dgm:pt>
    <dgm:pt modelId="{C503E2B3-5415-4837-BA27-3142CB079BBE}">
      <dgm:prSet phldrT="[Text]" custT="1"/>
      <dgm:spPr>
        <a:xfrm>
          <a:off x="9302437" y="1619315"/>
          <a:ext cx="2493177" cy="4176207"/>
        </a:xfrm>
        <a:noFill/>
        <a:ln>
          <a:noFill/>
        </a:ln>
        <a:effectLst/>
      </dgm:spPr>
      <dgm:t>
        <a:bodyPr/>
        <a:lstStyle/>
        <a:p>
          <a:r>
            <a:rPr lang="en-US" sz="20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2020+</a:t>
          </a:r>
          <a:endParaRPr lang="en-US" sz="20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3B22F929-9B92-4D11-8832-853BE302CE7D}" type="parTrans" cxnId="{AB4BB87B-F5B6-40B5-9DBD-94F0E7BF9512}">
      <dgm:prSet/>
      <dgm:spPr/>
      <dgm:t>
        <a:bodyPr/>
        <a:lstStyle/>
        <a:p>
          <a:endParaRPr lang="en-US"/>
        </a:p>
      </dgm:t>
    </dgm:pt>
    <dgm:pt modelId="{6CB79083-6BDA-4034-BA77-2E2A38FCFE82}" type="sibTrans" cxnId="{AB4BB87B-F5B6-40B5-9DBD-94F0E7BF9512}">
      <dgm:prSet/>
      <dgm:spPr/>
      <dgm:t>
        <a:bodyPr/>
        <a:lstStyle/>
        <a:p>
          <a:endParaRPr lang="en-US"/>
        </a:p>
      </dgm:t>
    </dgm:pt>
    <dgm:pt modelId="{9D536E11-1251-4B49-BE62-4CC2462E6C03}">
      <dgm:prSet phldrT="[Text]" custT="1"/>
      <dgm:spPr>
        <a:xfrm>
          <a:off x="9302437" y="1619315"/>
          <a:ext cx="2493177" cy="4176207"/>
        </a:xfrm>
        <a:noFill/>
        <a:ln>
          <a:noFill/>
        </a:ln>
        <a:effectLst/>
      </dgm:spPr>
      <dgm:t>
        <a:bodyPr/>
        <a:lstStyle/>
        <a:p>
          <a:r>
            <a:rPr lang="en-US" sz="2000" b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Intergrate</a:t>
          </a:r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in the National HIV testing algorithm (?)</a:t>
          </a:r>
          <a:endParaRPr lang="en-US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528230C2-DBFB-43D5-99A0-3B9F2302F086}" type="parTrans" cxnId="{E7C34C09-7304-4652-BC3D-320A248F80A4}">
      <dgm:prSet/>
      <dgm:spPr/>
      <dgm:t>
        <a:bodyPr/>
        <a:lstStyle/>
        <a:p>
          <a:endParaRPr lang="en-US"/>
        </a:p>
      </dgm:t>
    </dgm:pt>
    <dgm:pt modelId="{F44A8AF9-7981-410D-985F-FC5B1B0285E7}" type="sibTrans" cxnId="{E7C34C09-7304-4652-BC3D-320A248F80A4}">
      <dgm:prSet/>
      <dgm:spPr/>
      <dgm:t>
        <a:bodyPr/>
        <a:lstStyle/>
        <a:p>
          <a:endParaRPr lang="en-US"/>
        </a:p>
      </dgm:t>
    </dgm:pt>
    <dgm:pt modelId="{A25FE334-4B1C-47AD-AFA8-EEE60E900E37}">
      <dgm:prSet phldrT="[Text]" custT="1"/>
      <dgm:spPr>
        <a:xfrm>
          <a:off x="9302437" y="1619315"/>
          <a:ext cx="2493177" cy="4176207"/>
        </a:xfrm>
        <a:noFill/>
        <a:ln>
          <a:noFill/>
        </a:ln>
        <a:effectLst/>
      </dgm:spPr>
      <dgm:t>
        <a:bodyPr/>
        <a:lstStyle/>
        <a:p>
          <a:r>
            <a:rPr lang="en-US" sz="2000" b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Nationwide implementation (?)</a:t>
          </a:r>
          <a:endParaRPr lang="en-US" sz="2000" b="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gm:t>
    </dgm:pt>
    <dgm:pt modelId="{63B3E631-4EB9-490B-B2EB-79FFA7FE361B}" type="parTrans" cxnId="{443BE6DA-F861-4F08-A691-8D2D45F459F4}">
      <dgm:prSet/>
      <dgm:spPr/>
      <dgm:t>
        <a:bodyPr/>
        <a:lstStyle/>
        <a:p>
          <a:endParaRPr lang="en-US"/>
        </a:p>
      </dgm:t>
    </dgm:pt>
    <dgm:pt modelId="{92B57102-889E-47A2-8940-EEDE638DC51E}" type="sibTrans" cxnId="{443BE6DA-F861-4F08-A691-8D2D45F459F4}">
      <dgm:prSet/>
      <dgm:spPr/>
      <dgm:t>
        <a:bodyPr/>
        <a:lstStyle/>
        <a:p>
          <a:endParaRPr lang="en-US"/>
        </a:p>
      </dgm:t>
    </dgm:pt>
    <dgm:pt modelId="{DE9DF475-B3BF-4487-A0CD-9D189AA62F6F}" type="pres">
      <dgm:prSet presAssocID="{46D36E6C-0D68-4E27-A560-A0DD6BBD72FF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315D089-489B-42CB-9EA1-C7C23AEB28DB}" type="pres">
      <dgm:prSet presAssocID="{46D36E6C-0D68-4E27-A560-A0DD6BBD72FF}" presName="arrow" presStyleLbl="bgShp" presStyleIdx="0" presStyleCnt="1" custScaleX="126086" custLinFactNeighborX="-9280" custLinFactNeighborY="4020"/>
      <dgm:spPr>
        <a:xfrm>
          <a:off x="1019943" y="0"/>
          <a:ext cx="10451776" cy="5885911"/>
        </a:xfrm>
        <a:prstGeom prst="swooshArrow">
          <a:avLst>
            <a:gd name="adj1" fmla="val 25000"/>
            <a:gd name="adj2" fmla="val 25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gm:spPr>
      <dgm:t>
        <a:bodyPr/>
        <a:lstStyle/>
        <a:p>
          <a:endParaRPr lang="en-US"/>
        </a:p>
      </dgm:t>
    </dgm:pt>
    <dgm:pt modelId="{2EEF1717-E50B-451E-BE60-CEBDE631EFD9}" type="pres">
      <dgm:prSet presAssocID="{46D36E6C-0D68-4E27-A560-A0DD6BBD72FF}" presName="arrowDiagram5" presStyleCnt="0"/>
      <dgm:spPr/>
    </dgm:pt>
    <dgm:pt modelId="{C7EF0C8A-497F-4EEE-90A2-092DCE7A20C1}" type="pres">
      <dgm:prSet presAssocID="{CE589B38-E9B7-478F-A4BF-213639637B90}" presName="bullet5a" presStyleLbl="node1" presStyleIdx="0" presStyleCnt="5" custScaleX="115382" custLinFactX="-300000" custLinFactY="40958" custLinFactNeighborX="-373468" custLinFactNeighborY="100000"/>
      <dgm:spPr/>
    </dgm:pt>
    <dgm:pt modelId="{748C4ACD-895E-4A2E-ABEF-0D9ED3941234}" type="pres">
      <dgm:prSet presAssocID="{CE589B38-E9B7-478F-A4BF-213639637B90}" presName="textBox5a" presStyleLbl="revTx" presStyleIdx="0" presStyleCnt="5" custScaleX="137934" custScaleY="87780" custLinFactNeighborX="-93493" custLinFactNeighborY="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7B4B7C-C608-4069-BA4A-B7ECC3E97BC4}" type="pres">
      <dgm:prSet presAssocID="{F027A0F6-A77B-4E37-8638-7137C620A0A6}" presName="bullet5b" presStyleLbl="node1" presStyleIdx="1" presStyleCnt="5" custLinFactX="-100000" custLinFactNeighborX="-130145" custLinFactNeighborY="66709"/>
      <dgm:spPr/>
    </dgm:pt>
    <dgm:pt modelId="{8E54BE36-0439-425B-B135-BD273C0CE261}" type="pres">
      <dgm:prSet presAssocID="{F027A0F6-A77B-4E37-8638-7137C620A0A6}" presName="textBox5b" presStyleLbl="revTx" presStyleIdx="1" presStyleCnt="5" custScaleX="171489" custScaleY="69939" custLinFactNeighborX="-17360" custLinFactNeighborY="-468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EEBEFC-2361-44CB-920F-2D9114552DC0}" type="pres">
      <dgm:prSet presAssocID="{51C9D019-10F8-4FB9-BE6B-79004475C091}" presName="bullet5c" presStyleLbl="node1" presStyleIdx="2" presStyleCnt="5" custLinFactNeighborX="22514" custLinFactNeighborY="15009"/>
      <dgm:spPr/>
    </dgm:pt>
    <dgm:pt modelId="{5CB05A06-5091-4779-A005-DD2058C8E6BF}" type="pres">
      <dgm:prSet presAssocID="{51C9D019-10F8-4FB9-BE6B-79004475C091}" presName="textBox5c" presStyleLbl="revTx" presStyleIdx="2" presStyleCnt="5" custScaleX="121785" custScaleY="88232" custLinFactNeighborX="21905" custLinFactNeighborY="3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1AE0C7-15E4-42A5-AD9F-183C4A6DC1BB}" type="pres">
      <dgm:prSet presAssocID="{000879C2-8230-41BD-8CD9-F6B808907FE1}" presName="bullet5d" presStyleLbl="node1" presStyleIdx="3" presStyleCnt="5" custLinFactNeighborX="50354" custLinFactNeighborY="4298"/>
      <dgm:spPr/>
    </dgm:pt>
    <dgm:pt modelId="{B0C924CD-E3E1-4D52-9252-BCE64D30B38D}" type="pres">
      <dgm:prSet presAssocID="{000879C2-8230-41BD-8CD9-F6B808907FE1}" presName="textBox5d" presStyleLbl="revTx" presStyleIdx="3" presStyleCnt="5" custScaleX="113354" custScaleY="73374" custLinFactNeighborX="27618" custLinFactNeighborY="-1089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8B90F-D720-42E6-9B46-CA2F082BEFE4}" type="pres">
      <dgm:prSet presAssocID="{C503E2B3-5415-4837-BA27-3142CB079BBE}" presName="bullet5e" presStyleLbl="node1" presStyleIdx="4" presStyleCnt="5" custLinFactNeighborX="97276" custLinFactNeighborY="-25159"/>
      <dgm:spPr/>
    </dgm:pt>
    <dgm:pt modelId="{8D2F12BD-5FEE-40F9-9148-894CEFD64A99}" type="pres">
      <dgm:prSet presAssocID="{C503E2B3-5415-4837-BA27-3142CB079BBE}" presName="textBox5e" presStyleLbl="revTx" presStyleIdx="4" presStyleCnt="5" custScaleX="128319" custScaleY="57827" custLinFactNeighborX="46868" custLinFactNeighborY="-151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C790A3-1D40-4BAD-A8AC-8922CCE94859}" srcId="{46D36E6C-0D68-4E27-A560-A0DD6BBD72FF}" destId="{51C9D019-10F8-4FB9-BE6B-79004475C091}" srcOrd="2" destOrd="0" parTransId="{BD765D51-76E4-44C1-AEE0-6E56DCD676A5}" sibTransId="{3DB31011-788A-479A-9370-5E21146EDDF4}"/>
    <dgm:cxn modelId="{8C1AB8DF-7AE8-4408-8E0B-27229618D837}" type="presOf" srcId="{000879C2-8230-41BD-8CD9-F6B808907FE1}" destId="{B0C924CD-E3E1-4D52-9252-BCE64D30B38D}" srcOrd="0" destOrd="0" presId="urn:microsoft.com/office/officeart/2005/8/layout/arrow2"/>
    <dgm:cxn modelId="{AA508261-F2F9-489A-9F9C-AD072E09B22A}" type="presOf" srcId="{A25FE334-4B1C-47AD-AFA8-EEE60E900E37}" destId="{8D2F12BD-5FEE-40F9-9148-894CEFD64A99}" srcOrd="0" destOrd="2" presId="urn:microsoft.com/office/officeart/2005/8/layout/arrow2"/>
    <dgm:cxn modelId="{C1ECC30A-E560-45E0-81E7-6B17F77EB4E1}" type="presOf" srcId="{9D536E11-1251-4B49-BE62-4CC2462E6C03}" destId="{8D2F12BD-5FEE-40F9-9148-894CEFD64A99}" srcOrd="0" destOrd="1" presId="urn:microsoft.com/office/officeart/2005/8/layout/arrow2"/>
    <dgm:cxn modelId="{443BE6DA-F861-4F08-A691-8D2D45F459F4}" srcId="{C503E2B3-5415-4837-BA27-3142CB079BBE}" destId="{A25FE334-4B1C-47AD-AFA8-EEE60E900E37}" srcOrd="1" destOrd="0" parTransId="{63B3E631-4EB9-490B-B2EB-79FFA7FE361B}" sibTransId="{92B57102-889E-47A2-8940-EEDE638DC51E}"/>
    <dgm:cxn modelId="{0CD7B482-68D8-445E-B147-B251AE83BC81}" srcId="{46D36E6C-0D68-4E27-A560-A0DD6BBD72FF}" destId="{000879C2-8230-41BD-8CD9-F6B808907FE1}" srcOrd="3" destOrd="0" parTransId="{85B0AE6B-3225-480E-AF0B-9F5A685FD9F5}" sibTransId="{AF006E01-1E39-4434-AC93-575C5C5A1DA0}"/>
    <dgm:cxn modelId="{2801587C-E5E9-4C4C-B89C-F73C9E27B96A}" type="presOf" srcId="{F027A0F6-A77B-4E37-8638-7137C620A0A6}" destId="{8E54BE36-0439-425B-B135-BD273C0CE261}" srcOrd="0" destOrd="0" presId="urn:microsoft.com/office/officeart/2005/8/layout/arrow2"/>
    <dgm:cxn modelId="{AB4BB87B-F5B6-40B5-9DBD-94F0E7BF9512}" srcId="{46D36E6C-0D68-4E27-A560-A0DD6BBD72FF}" destId="{C503E2B3-5415-4837-BA27-3142CB079BBE}" srcOrd="4" destOrd="0" parTransId="{3B22F929-9B92-4D11-8832-853BE302CE7D}" sibTransId="{6CB79083-6BDA-4034-BA77-2E2A38FCFE82}"/>
    <dgm:cxn modelId="{5C6D7F13-F51F-4EF6-BF0E-FA43C8AD6D28}" srcId="{51C9D019-10F8-4FB9-BE6B-79004475C091}" destId="{E8247721-A0D7-43ED-9D1D-0B5CCC22C9C1}" srcOrd="0" destOrd="0" parTransId="{688895D0-DFDE-496D-BB43-2203B52B86C2}" sibTransId="{C2BBE725-B7DD-42A2-ADF3-D9F1A9D76254}"/>
    <dgm:cxn modelId="{E965CE2F-CBAC-433D-8165-6D06A6DB797A}" type="presOf" srcId="{46D36E6C-0D68-4E27-A560-A0DD6BBD72FF}" destId="{DE9DF475-B3BF-4487-A0CD-9D189AA62F6F}" srcOrd="0" destOrd="0" presId="urn:microsoft.com/office/officeart/2005/8/layout/arrow2"/>
    <dgm:cxn modelId="{198A26DE-E2A0-45AB-9F6C-09FD307EC66A}" srcId="{46D36E6C-0D68-4E27-A560-A0DD6BBD72FF}" destId="{CE589B38-E9B7-478F-A4BF-213639637B90}" srcOrd="0" destOrd="0" parTransId="{EE66E987-BACF-437C-83EE-A33F0C42AAC1}" sibTransId="{16EE6064-A9FE-4599-9D93-6514E3D5DC21}"/>
    <dgm:cxn modelId="{03DAB02F-4BCD-4144-91F9-7B2AE65ED98C}" type="presOf" srcId="{CE589B38-E9B7-478F-A4BF-213639637B90}" destId="{748C4ACD-895E-4A2E-ABEF-0D9ED3941234}" srcOrd="0" destOrd="0" presId="urn:microsoft.com/office/officeart/2005/8/layout/arrow2"/>
    <dgm:cxn modelId="{E95833B5-B416-402D-9794-2C0EB05F3CDB}" type="presOf" srcId="{E8247721-A0D7-43ED-9D1D-0B5CCC22C9C1}" destId="{5CB05A06-5091-4779-A005-DD2058C8E6BF}" srcOrd="0" destOrd="1" presId="urn:microsoft.com/office/officeart/2005/8/layout/arrow2"/>
    <dgm:cxn modelId="{72A7DD48-BEE4-45D5-A748-9A4F0D179A76}" srcId="{000879C2-8230-41BD-8CD9-F6B808907FE1}" destId="{34B5F4FA-E844-4C51-842A-EF0C14B16384}" srcOrd="0" destOrd="0" parTransId="{84C39AE7-BA50-454C-9B3F-3F35B060E5AD}" sibTransId="{A72D60A4-6F27-4EA0-B96C-6933250AFC76}"/>
    <dgm:cxn modelId="{8BCCF7B4-675D-41F7-B366-30F2D7BAEEC2}" type="presOf" srcId="{34B5F4FA-E844-4C51-842A-EF0C14B16384}" destId="{B0C924CD-E3E1-4D52-9252-BCE64D30B38D}" srcOrd="0" destOrd="1" presId="urn:microsoft.com/office/officeart/2005/8/layout/arrow2"/>
    <dgm:cxn modelId="{E7C34C09-7304-4652-BC3D-320A248F80A4}" srcId="{C503E2B3-5415-4837-BA27-3142CB079BBE}" destId="{9D536E11-1251-4B49-BE62-4CC2462E6C03}" srcOrd="0" destOrd="0" parTransId="{528230C2-DBFB-43D5-99A0-3B9F2302F086}" sibTransId="{F44A8AF9-7981-410D-985F-FC5B1B0285E7}"/>
    <dgm:cxn modelId="{4114A7A9-A5BE-4241-803B-F61D2D869AC5}" type="presOf" srcId="{C503E2B3-5415-4837-BA27-3142CB079BBE}" destId="{8D2F12BD-5FEE-40F9-9148-894CEFD64A99}" srcOrd="0" destOrd="0" presId="urn:microsoft.com/office/officeart/2005/8/layout/arrow2"/>
    <dgm:cxn modelId="{7213D793-B6A1-4B7D-94A9-60A53FF25CA9}" srcId="{46D36E6C-0D68-4E27-A560-A0DD6BBD72FF}" destId="{F027A0F6-A77B-4E37-8638-7137C620A0A6}" srcOrd="1" destOrd="0" parTransId="{267A1CEC-CB8A-4DEC-8EEA-A990496715B2}" sibTransId="{F2DC2109-EF3C-43B7-A019-9812D8BD0B6B}"/>
    <dgm:cxn modelId="{91D91372-51D1-42B2-9938-111BC888BFEA}" type="presOf" srcId="{51C9D019-10F8-4FB9-BE6B-79004475C091}" destId="{5CB05A06-5091-4779-A005-DD2058C8E6BF}" srcOrd="0" destOrd="0" presId="urn:microsoft.com/office/officeart/2005/8/layout/arrow2"/>
    <dgm:cxn modelId="{09543CB3-200E-40ED-B1E1-40E7E193AC06}" type="presParOf" srcId="{DE9DF475-B3BF-4487-A0CD-9D189AA62F6F}" destId="{3315D089-489B-42CB-9EA1-C7C23AEB28DB}" srcOrd="0" destOrd="0" presId="urn:microsoft.com/office/officeart/2005/8/layout/arrow2"/>
    <dgm:cxn modelId="{7445DF48-1BDC-44C0-9C8F-3FDC666E74D3}" type="presParOf" srcId="{DE9DF475-B3BF-4487-A0CD-9D189AA62F6F}" destId="{2EEF1717-E50B-451E-BE60-CEBDE631EFD9}" srcOrd="1" destOrd="0" presId="urn:microsoft.com/office/officeart/2005/8/layout/arrow2"/>
    <dgm:cxn modelId="{36CA3FCC-3DB6-4385-9830-83FBA6A1FB7A}" type="presParOf" srcId="{2EEF1717-E50B-451E-BE60-CEBDE631EFD9}" destId="{C7EF0C8A-497F-4EEE-90A2-092DCE7A20C1}" srcOrd="0" destOrd="0" presId="urn:microsoft.com/office/officeart/2005/8/layout/arrow2"/>
    <dgm:cxn modelId="{D9DEF56B-93D9-4F29-B13C-9BF8EA0A4E78}" type="presParOf" srcId="{2EEF1717-E50B-451E-BE60-CEBDE631EFD9}" destId="{748C4ACD-895E-4A2E-ABEF-0D9ED3941234}" srcOrd="1" destOrd="0" presId="urn:microsoft.com/office/officeart/2005/8/layout/arrow2"/>
    <dgm:cxn modelId="{6428D968-6D01-41E2-8164-5AEC3043D8C7}" type="presParOf" srcId="{2EEF1717-E50B-451E-BE60-CEBDE631EFD9}" destId="{B77B4B7C-C608-4069-BA4A-B7ECC3E97BC4}" srcOrd="2" destOrd="0" presId="urn:microsoft.com/office/officeart/2005/8/layout/arrow2"/>
    <dgm:cxn modelId="{D12D860C-12BC-4209-A9E8-C7EB87D44AFC}" type="presParOf" srcId="{2EEF1717-E50B-451E-BE60-CEBDE631EFD9}" destId="{8E54BE36-0439-425B-B135-BD273C0CE261}" srcOrd="3" destOrd="0" presId="urn:microsoft.com/office/officeart/2005/8/layout/arrow2"/>
    <dgm:cxn modelId="{F18C7B91-62D1-4E86-8733-EED0908F8A4F}" type="presParOf" srcId="{2EEF1717-E50B-451E-BE60-CEBDE631EFD9}" destId="{0DEEBEFC-2361-44CB-920F-2D9114552DC0}" srcOrd="4" destOrd="0" presId="urn:microsoft.com/office/officeart/2005/8/layout/arrow2"/>
    <dgm:cxn modelId="{F8AEC77E-975A-46EB-81F1-C4E7491335DF}" type="presParOf" srcId="{2EEF1717-E50B-451E-BE60-CEBDE631EFD9}" destId="{5CB05A06-5091-4779-A005-DD2058C8E6BF}" srcOrd="5" destOrd="0" presId="urn:microsoft.com/office/officeart/2005/8/layout/arrow2"/>
    <dgm:cxn modelId="{F1AA8DE3-A9DF-4CA7-9E4F-C6A4D1FE1E8B}" type="presParOf" srcId="{2EEF1717-E50B-451E-BE60-CEBDE631EFD9}" destId="{A91AE0C7-15E4-42A5-AD9F-183C4A6DC1BB}" srcOrd="6" destOrd="0" presId="urn:microsoft.com/office/officeart/2005/8/layout/arrow2"/>
    <dgm:cxn modelId="{AFDA0A01-5AFF-4D9C-9E2B-E3E5F0697218}" type="presParOf" srcId="{2EEF1717-E50B-451E-BE60-CEBDE631EFD9}" destId="{B0C924CD-E3E1-4D52-9252-BCE64D30B38D}" srcOrd="7" destOrd="0" presId="urn:microsoft.com/office/officeart/2005/8/layout/arrow2"/>
    <dgm:cxn modelId="{16C55A11-77F8-4569-91EA-A2E0759B9771}" type="presParOf" srcId="{2EEF1717-E50B-451E-BE60-CEBDE631EFD9}" destId="{AC38B90F-D720-42E6-9B46-CA2F082BEFE4}" srcOrd="8" destOrd="0" presId="urn:microsoft.com/office/officeart/2005/8/layout/arrow2"/>
    <dgm:cxn modelId="{476E771B-4C40-4D8B-A83C-41E3C92F1408}" type="presParOf" srcId="{2EEF1717-E50B-451E-BE60-CEBDE631EFD9}" destId="{8D2F12BD-5FEE-40F9-9148-894CEFD64A99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38BDA8-9503-4109-9A89-8781367D0E0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C344B8-1EC1-4844-A844-5240DB118442}">
      <dgm:prSet phldrT="[Text]" custT="1"/>
      <dgm:spPr>
        <a:solidFill>
          <a:srgbClr val="E8303B"/>
        </a:solidFill>
      </dgm:spPr>
      <dgm:t>
        <a:bodyPr/>
        <a:lstStyle/>
        <a:p>
          <a:r>
            <a:rPr lang="en-US" sz="1800" b="1" dirty="0" smtClean="0"/>
            <a:t>INDEX </a:t>
          </a:r>
          <a:br>
            <a:rPr lang="en-US" sz="1800" b="1" dirty="0" smtClean="0"/>
          </a:br>
          <a:r>
            <a:rPr lang="en-US" sz="1800" b="1" smtClean="0"/>
            <a:t>Recent HIV+ Case </a:t>
          </a:r>
          <a:r>
            <a:rPr lang="en-US" sz="1800" b="1" dirty="0" smtClean="0"/>
            <a:t/>
          </a:r>
          <a:br>
            <a:rPr lang="en-US" sz="1800" b="1" dirty="0" smtClean="0"/>
          </a:br>
          <a:r>
            <a:rPr lang="en-US" sz="1800" b="1" dirty="0" smtClean="0"/>
            <a:t>(MSM, 22 Age)</a:t>
          </a:r>
          <a:endParaRPr lang="en-US" sz="1800" b="1" dirty="0"/>
        </a:p>
      </dgm:t>
    </dgm:pt>
    <dgm:pt modelId="{E3D5C65F-DB3C-4452-8E65-D6BBF87C7B5F}" type="parTrans" cxnId="{976A30E4-5DBE-4864-A5DD-604B02140951}">
      <dgm:prSet/>
      <dgm:spPr/>
      <dgm:t>
        <a:bodyPr/>
        <a:lstStyle/>
        <a:p>
          <a:endParaRPr lang="en-US" sz="3200"/>
        </a:p>
      </dgm:t>
    </dgm:pt>
    <dgm:pt modelId="{078CF318-BD1B-4670-84BB-3C370ACA9360}" type="sibTrans" cxnId="{976A30E4-5DBE-4864-A5DD-604B02140951}">
      <dgm:prSet/>
      <dgm:spPr/>
      <dgm:t>
        <a:bodyPr/>
        <a:lstStyle/>
        <a:p>
          <a:endParaRPr lang="en-US" sz="3200"/>
        </a:p>
      </dgm:t>
    </dgm:pt>
    <dgm:pt modelId="{21A03A91-0F9A-4334-9EA5-5A7B557EE7F3}">
      <dgm:prSet phldrT="[Text]" custT="1"/>
      <dgm:spPr/>
      <dgm:t>
        <a:bodyPr/>
        <a:lstStyle/>
        <a:p>
          <a:r>
            <a:rPr lang="en-US" sz="1800" dirty="0" smtClean="0"/>
            <a:t>Part 1: HCMC – 155, MSM, Neg</a:t>
          </a:r>
          <a:endParaRPr lang="en-US" sz="1800" dirty="0"/>
        </a:p>
      </dgm:t>
    </dgm:pt>
    <dgm:pt modelId="{24DAC854-A97D-46AB-96C0-7C0EEE4DF030}" type="parTrans" cxnId="{D0B5381A-0A30-46DF-9D27-35A607B0B9C1}">
      <dgm:prSet custT="1"/>
      <dgm:spPr/>
      <dgm:t>
        <a:bodyPr/>
        <a:lstStyle/>
        <a:p>
          <a:endParaRPr lang="en-US" sz="900" dirty="0"/>
        </a:p>
      </dgm:t>
    </dgm:pt>
    <dgm:pt modelId="{8CB672E2-6893-4A21-8D26-DFA109117C15}" type="sibTrans" cxnId="{D0B5381A-0A30-46DF-9D27-35A607B0B9C1}">
      <dgm:prSet/>
      <dgm:spPr/>
      <dgm:t>
        <a:bodyPr/>
        <a:lstStyle/>
        <a:p>
          <a:endParaRPr lang="en-US" sz="3200"/>
        </a:p>
      </dgm:t>
    </dgm:pt>
    <dgm:pt modelId="{1E27B368-7B94-40DE-B269-3C5B0D3640C1}">
      <dgm:prSet phldrT="[Text]" custT="1"/>
      <dgm:spPr/>
      <dgm:t>
        <a:bodyPr/>
        <a:lstStyle/>
        <a:p>
          <a:r>
            <a:rPr lang="en-US" sz="1800" dirty="0" smtClean="0"/>
            <a:t>Part  2: HCMC – 156, MSM, Neg</a:t>
          </a:r>
          <a:endParaRPr lang="en-US" sz="1800" dirty="0"/>
        </a:p>
      </dgm:t>
    </dgm:pt>
    <dgm:pt modelId="{E64DD7CA-DF99-455E-B029-208E769795A1}" type="parTrans" cxnId="{04EE425E-6846-43FD-AA25-D380456FF2E2}">
      <dgm:prSet custT="1"/>
      <dgm:spPr/>
      <dgm:t>
        <a:bodyPr/>
        <a:lstStyle/>
        <a:p>
          <a:endParaRPr lang="en-US" sz="900" dirty="0"/>
        </a:p>
      </dgm:t>
    </dgm:pt>
    <dgm:pt modelId="{7CEBEFC9-8AB8-46D0-8804-52D930EDC970}" type="sibTrans" cxnId="{04EE425E-6846-43FD-AA25-D380456FF2E2}">
      <dgm:prSet/>
      <dgm:spPr/>
      <dgm:t>
        <a:bodyPr/>
        <a:lstStyle/>
        <a:p>
          <a:endParaRPr lang="en-US" sz="3200"/>
        </a:p>
      </dgm:t>
    </dgm:pt>
    <dgm:pt modelId="{7252705C-5247-4D0B-8532-46093D5E18E4}">
      <dgm:prSet phldrT="[Text]" custT="1"/>
      <dgm:spPr/>
      <dgm:t>
        <a:bodyPr/>
        <a:lstStyle/>
        <a:p>
          <a:r>
            <a:rPr lang="en-US" sz="1800" dirty="0" smtClean="0"/>
            <a:t>Part  3: HCMC – 157, MSM, Neg</a:t>
          </a:r>
          <a:endParaRPr lang="en-US" sz="1800" dirty="0"/>
        </a:p>
      </dgm:t>
    </dgm:pt>
    <dgm:pt modelId="{F4F87565-1930-4CD1-A6E1-11F47CE3FE61}" type="parTrans" cxnId="{EC812131-B08C-46A0-BAC0-7B4E90A4E81B}">
      <dgm:prSet custT="1"/>
      <dgm:spPr/>
      <dgm:t>
        <a:bodyPr/>
        <a:lstStyle/>
        <a:p>
          <a:endParaRPr lang="en-US" sz="900" dirty="0"/>
        </a:p>
      </dgm:t>
    </dgm:pt>
    <dgm:pt modelId="{063F9501-7E68-4630-9EA9-F086901B888B}" type="sibTrans" cxnId="{EC812131-B08C-46A0-BAC0-7B4E90A4E81B}">
      <dgm:prSet/>
      <dgm:spPr/>
      <dgm:t>
        <a:bodyPr/>
        <a:lstStyle/>
        <a:p>
          <a:endParaRPr lang="en-US" sz="3200"/>
        </a:p>
      </dgm:t>
    </dgm:pt>
    <dgm:pt modelId="{12B4D7E4-CDF1-4927-A207-139F7DC2569F}">
      <dgm:prSet phldrT="[Text]" custT="1"/>
      <dgm:spPr>
        <a:solidFill>
          <a:srgbClr val="FF0000"/>
        </a:solidFill>
      </dgm:spPr>
      <dgm:t>
        <a:bodyPr/>
        <a:lstStyle/>
        <a:p>
          <a:r>
            <a:rPr lang="en-US" sz="1800" dirty="0" smtClean="0"/>
            <a:t>Part </a:t>
          </a:r>
          <a:r>
            <a:rPr lang="en-US" sz="1800" b="1" dirty="0" smtClean="0"/>
            <a:t> 4: HCMC – 158, POS, LT; 30 yrs</a:t>
          </a:r>
          <a:endParaRPr lang="en-US" sz="1800" b="1" dirty="0"/>
        </a:p>
      </dgm:t>
    </dgm:pt>
    <dgm:pt modelId="{B4034A00-08D8-4AD5-9C15-AFA91DCBF5AA}" type="parTrans" cxnId="{3E0ABB00-ADDD-4D05-981B-B1ED7BECB9FE}">
      <dgm:prSet custT="1"/>
      <dgm:spPr/>
      <dgm:t>
        <a:bodyPr/>
        <a:lstStyle/>
        <a:p>
          <a:endParaRPr lang="en-US" sz="900" dirty="0"/>
        </a:p>
      </dgm:t>
    </dgm:pt>
    <dgm:pt modelId="{CD616BE5-B63F-45E2-8D20-D880D625041D}" type="sibTrans" cxnId="{3E0ABB00-ADDD-4D05-981B-B1ED7BECB9FE}">
      <dgm:prSet/>
      <dgm:spPr/>
      <dgm:t>
        <a:bodyPr/>
        <a:lstStyle/>
        <a:p>
          <a:endParaRPr lang="en-US" sz="3200"/>
        </a:p>
      </dgm:t>
    </dgm:pt>
    <dgm:pt modelId="{64AE35C7-56B5-4AB4-8CEE-38A9574184EA}">
      <dgm:prSet phldrT="[Text]" custT="1"/>
      <dgm:spPr/>
      <dgm:t>
        <a:bodyPr/>
        <a:lstStyle/>
        <a:p>
          <a:r>
            <a:rPr lang="en-US" sz="1800" dirty="0" smtClean="0"/>
            <a:t>Counselling</a:t>
          </a:r>
          <a:endParaRPr lang="en-US" sz="1800" dirty="0"/>
        </a:p>
      </dgm:t>
    </dgm:pt>
    <dgm:pt modelId="{8673241C-1CE2-4962-BA49-BB19929EB125}" type="parTrans" cxnId="{7054DA49-3B14-4ED0-B3AA-E342CE4B2ABF}">
      <dgm:prSet custT="1"/>
      <dgm:spPr/>
      <dgm:t>
        <a:bodyPr/>
        <a:lstStyle/>
        <a:p>
          <a:endParaRPr lang="en-US" sz="900" dirty="0"/>
        </a:p>
      </dgm:t>
    </dgm:pt>
    <dgm:pt modelId="{150077D2-7BEB-45E9-9A2D-8E78A8D30A6B}" type="sibTrans" cxnId="{7054DA49-3B14-4ED0-B3AA-E342CE4B2ABF}">
      <dgm:prSet/>
      <dgm:spPr/>
      <dgm:t>
        <a:bodyPr/>
        <a:lstStyle/>
        <a:p>
          <a:endParaRPr lang="en-US" sz="3200"/>
        </a:p>
      </dgm:t>
    </dgm:pt>
    <dgm:pt modelId="{0857C3C1-3715-4230-BAA0-17CFA4A136B6}">
      <dgm:prSet phldrT="[Text]" custT="1"/>
      <dgm:spPr/>
      <dgm:t>
        <a:bodyPr/>
        <a:lstStyle/>
        <a:p>
          <a:r>
            <a:rPr lang="en-US" sz="1800" smtClean="0"/>
            <a:t>PrEP</a:t>
          </a:r>
          <a:endParaRPr lang="en-US" sz="1800" dirty="0"/>
        </a:p>
      </dgm:t>
    </dgm:pt>
    <dgm:pt modelId="{40721D86-1659-47CC-B06E-8A51215FDB02}" type="parTrans" cxnId="{5B20ED2B-8AD2-421C-BE44-FC75D0C48E70}">
      <dgm:prSet custT="1"/>
      <dgm:spPr/>
      <dgm:t>
        <a:bodyPr/>
        <a:lstStyle/>
        <a:p>
          <a:endParaRPr lang="en-US" sz="900" dirty="0"/>
        </a:p>
      </dgm:t>
    </dgm:pt>
    <dgm:pt modelId="{E1DA2BC6-EA3C-46C7-8DAC-0581D8EB5893}" type="sibTrans" cxnId="{5B20ED2B-8AD2-421C-BE44-FC75D0C48E70}">
      <dgm:prSet/>
      <dgm:spPr/>
      <dgm:t>
        <a:bodyPr/>
        <a:lstStyle/>
        <a:p>
          <a:endParaRPr lang="en-US" sz="3200"/>
        </a:p>
      </dgm:t>
    </dgm:pt>
    <dgm:pt modelId="{60DA446B-A2AF-4A3B-A815-68B8BAA00085}">
      <dgm:prSet phldrT="[Text]" custT="1"/>
      <dgm:spPr/>
      <dgm:t>
        <a:bodyPr/>
        <a:lstStyle/>
        <a:p>
          <a:r>
            <a:rPr lang="en-US" sz="1800" smtClean="0"/>
            <a:t>PrEP</a:t>
          </a:r>
          <a:endParaRPr lang="en-US" sz="1800" dirty="0"/>
        </a:p>
      </dgm:t>
    </dgm:pt>
    <dgm:pt modelId="{E1AF8261-326C-40E1-A0D8-380F3F6A15A4}" type="parTrans" cxnId="{FFE107D8-B656-4CCA-A89D-BEADEA9CB70B}">
      <dgm:prSet custT="1"/>
      <dgm:spPr/>
      <dgm:t>
        <a:bodyPr/>
        <a:lstStyle/>
        <a:p>
          <a:endParaRPr lang="en-US" sz="900" dirty="0"/>
        </a:p>
      </dgm:t>
    </dgm:pt>
    <dgm:pt modelId="{B506062F-4DB6-4A02-A88A-0B50B5C8CDED}" type="sibTrans" cxnId="{FFE107D8-B656-4CCA-A89D-BEADEA9CB70B}">
      <dgm:prSet/>
      <dgm:spPr/>
      <dgm:t>
        <a:bodyPr/>
        <a:lstStyle/>
        <a:p>
          <a:endParaRPr lang="en-US" sz="3200"/>
        </a:p>
      </dgm:t>
    </dgm:pt>
    <dgm:pt modelId="{F9FAAA6B-10C9-41B2-A150-CAD66D4AFB01}">
      <dgm:prSet phldrT="[Text]" custT="1"/>
      <dgm:spPr/>
      <dgm:t>
        <a:bodyPr/>
        <a:lstStyle/>
        <a:p>
          <a:r>
            <a:rPr lang="en-US" sz="1800" smtClean="0"/>
            <a:t>PrEP</a:t>
          </a:r>
          <a:endParaRPr lang="en-US" sz="1800" dirty="0"/>
        </a:p>
      </dgm:t>
    </dgm:pt>
    <dgm:pt modelId="{60905B01-62B1-42F3-A429-C3B39E00B648}" type="parTrans" cxnId="{E8305A35-1E1F-4A39-BE92-F84057B0F8FE}">
      <dgm:prSet custT="1"/>
      <dgm:spPr/>
      <dgm:t>
        <a:bodyPr/>
        <a:lstStyle/>
        <a:p>
          <a:endParaRPr lang="en-US" sz="900" dirty="0"/>
        </a:p>
      </dgm:t>
    </dgm:pt>
    <dgm:pt modelId="{78B3527C-6091-41AF-AF4C-CE1C75D10C1E}" type="sibTrans" cxnId="{E8305A35-1E1F-4A39-BE92-F84057B0F8FE}">
      <dgm:prSet/>
      <dgm:spPr/>
      <dgm:t>
        <a:bodyPr/>
        <a:lstStyle/>
        <a:p>
          <a:endParaRPr lang="en-US" sz="3200"/>
        </a:p>
      </dgm:t>
    </dgm:pt>
    <dgm:pt modelId="{D65B7A47-51ED-4403-B798-141C5EBD6979}">
      <dgm:prSet phldrT="[Text]" custT="1"/>
      <dgm:spPr/>
      <dgm:t>
        <a:bodyPr/>
        <a:lstStyle/>
        <a:p>
          <a:r>
            <a:rPr lang="en-US" sz="1800" dirty="0" smtClean="0"/>
            <a:t>ART</a:t>
          </a:r>
          <a:endParaRPr lang="en-US" sz="1800" dirty="0"/>
        </a:p>
      </dgm:t>
    </dgm:pt>
    <dgm:pt modelId="{4EB999F4-3139-469E-A92E-CF5ABABEB113}" type="sibTrans" cxnId="{7E0DC146-E966-4524-BDA1-9AD310D42C45}">
      <dgm:prSet/>
      <dgm:spPr/>
      <dgm:t>
        <a:bodyPr/>
        <a:lstStyle/>
        <a:p>
          <a:endParaRPr lang="en-US" sz="3200"/>
        </a:p>
      </dgm:t>
    </dgm:pt>
    <dgm:pt modelId="{ADC327A0-01C4-4683-BB83-E646CFE27235}" type="parTrans" cxnId="{7E0DC146-E966-4524-BDA1-9AD310D42C45}">
      <dgm:prSet custT="1"/>
      <dgm:spPr/>
      <dgm:t>
        <a:bodyPr/>
        <a:lstStyle/>
        <a:p>
          <a:endParaRPr lang="en-US" sz="900" dirty="0"/>
        </a:p>
      </dgm:t>
    </dgm:pt>
    <dgm:pt modelId="{CA1AB349-68A0-461D-870C-C6E7E02A3807}" type="pres">
      <dgm:prSet presAssocID="{9838BDA8-9503-4109-9A89-8781367D0E0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6010A0-E109-4D6D-A1D2-EECB8B423893}" type="pres">
      <dgm:prSet presAssocID="{AAC344B8-1EC1-4844-A844-5240DB118442}" presName="root1" presStyleCnt="0"/>
      <dgm:spPr/>
    </dgm:pt>
    <dgm:pt modelId="{AC3BF0D9-A873-40C5-8F67-AF66DE36B69B}" type="pres">
      <dgm:prSet presAssocID="{AAC344B8-1EC1-4844-A844-5240DB118442}" presName="LevelOneTextNode" presStyleLbl="node0" presStyleIdx="0" presStyleCnt="1" custScaleX="117391" custScaleY="11944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5B02C8A-468E-427A-B7E6-4AEE1A3D5539}" type="pres">
      <dgm:prSet presAssocID="{AAC344B8-1EC1-4844-A844-5240DB118442}" presName="level2hierChild" presStyleCnt="0"/>
      <dgm:spPr/>
    </dgm:pt>
    <dgm:pt modelId="{D4A52005-D944-4170-8601-FE78A2F9164E}" type="pres">
      <dgm:prSet presAssocID="{24DAC854-A97D-46AB-96C0-7C0EEE4DF030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3FC90C5B-38A6-44B6-93C6-930A1D3E5494}" type="pres">
      <dgm:prSet presAssocID="{24DAC854-A97D-46AB-96C0-7C0EEE4DF030}" presName="connTx" presStyleLbl="parChTrans1D2" presStyleIdx="0" presStyleCnt="4"/>
      <dgm:spPr/>
      <dgm:t>
        <a:bodyPr/>
        <a:lstStyle/>
        <a:p>
          <a:endParaRPr lang="en-US"/>
        </a:p>
      </dgm:t>
    </dgm:pt>
    <dgm:pt modelId="{828C2AD8-7599-4528-B3C3-5FD895968946}" type="pres">
      <dgm:prSet presAssocID="{21A03A91-0F9A-4334-9EA5-5A7B557EE7F3}" presName="root2" presStyleCnt="0"/>
      <dgm:spPr/>
    </dgm:pt>
    <dgm:pt modelId="{71ACCF09-2945-48A3-BA70-6784FEA081A1}" type="pres">
      <dgm:prSet presAssocID="{21A03A91-0F9A-4334-9EA5-5A7B557EE7F3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3D188D-2FD2-49E1-9BDC-8C94050173B7}" type="pres">
      <dgm:prSet presAssocID="{21A03A91-0F9A-4334-9EA5-5A7B557EE7F3}" presName="level3hierChild" presStyleCnt="0"/>
      <dgm:spPr/>
    </dgm:pt>
    <dgm:pt modelId="{A02404EB-E90C-464A-884D-729609A9A0DD}" type="pres">
      <dgm:prSet presAssocID="{40721D86-1659-47CC-B06E-8A51215FDB02}" presName="conn2-1" presStyleLbl="parChTrans1D3" presStyleIdx="0" presStyleCnt="5"/>
      <dgm:spPr/>
      <dgm:t>
        <a:bodyPr/>
        <a:lstStyle/>
        <a:p>
          <a:endParaRPr lang="en-US"/>
        </a:p>
      </dgm:t>
    </dgm:pt>
    <dgm:pt modelId="{89534DD0-D7AD-414D-907A-EFB10B0B16F1}" type="pres">
      <dgm:prSet presAssocID="{40721D86-1659-47CC-B06E-8A51215FDB02}" presName="connTx" presStyleLbl="parChTrans1D3" presStyleIdx="0" presStyleCnt="5"/>
      <dgm:spPr/>
      <dgm:t>
        <a:bodyPr/>
        <a:lstStyle/>
        <a:p>
          <a:endParaRPr lang="en-US"/>
        </a:p>
      </dgm:t>
    </dgm:pt>
    <dgm:pt modelId="{4B93AF37-2B1E-44B7-9439-D3032CBE14C0}" type="pres">
      <dgm:prSet presAssocID="{0857C3C1-3715-4230-BAA0-17CFA4A136B6}" presName="root2" presStyleCnt="0"/>
      <dgm:spPr/>
    </dgm:pt>
    <dgm:pt modelId="{988DD5C6-5838-481E-AB28-B2ECF18DB928}" type="pres">
      <dgm:prSet presAssocID="{0857C3C1-3715-4230-BAA0-17CFA4A136B6}" presName="LevelTwoTextNode" presStyleLbl="node3" presStyleIdx="0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E10674A-0C9E-4B30-A00F-47B397A00F97}" type="pres">
      <dgm:prSet presAssocID="{0857C3C1-3715-4230-BAA0-17CFA4A136B6}" presName="level3hierChild" presStyleCnt="0"/>
      <dgm:spPr/>
    </dgm:pt>
    <dgm:pt modelId="{C8E9859B-5C91-4B35-ABAA-9D2A4DE14DF0}" type="pres">
      <dgm:prSet presAssocID="{E64DD7CA-DF99-455E-B029-208E769795A1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281D1BD4-4F3A-4D1B-B5A8-6A3FB9BE1E01}" type="pres">
      <dgm:prSet presAssocID="{E64DD7CA-DF99-455E-B029-208E769795A1}" presName="connTx" presStyleLbl="parChTrans1D2" presStyleIdx="1" presStyleCnt="4"/>
      <dgm:spPr/>
      <dgm:t>
        <a:bodyPr/>
        <a:lstStyle/>
        <a:p>
          <a:endParaRPr lang="en-US"/>
        </a:p>
      </dgm:t>
    </dgm:pt>
    <dgm:pt modelId="{6354F8B7-061E-4BFD-99B2-38609E19FEE4}" type="pres">
      <dgm:prSet presAssocID="{1E27B368-7B94-40DE-B269-3C5B0D3640C1}" presName="root2" presStyleCnt="0"/>
      <dgm:spPr/>
    </dgm:pt>
    <dgm:pt modelId="{CF7169F1-9BD4-45BE-A7ED-7B1DA7527333}" type="pres">
      <dgm:prSet presAssocID="{1E27B368-7B94-40DE-B269-3C5B0D3640C1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1A88403-D2E4-4815-A3E5-1A7801317B6E}" type="pres">
      <dgm:prSet presAssocID="{1E27B368-7B94-40DE-B269-3C5B0D3640C1}" presName="level3hierChild" presStyleCnt="0"/>
      <dgm:spPr/>
    </dgm:pt>
    <dgm:pt modelId="{B14274C0-3AA8-4A84-8AD0-CD3941E82A3F}" type="pres">
      <dgm:prSet presAssocID="{E1AF8261-326C-40E1-A0D8-380F3F6A15A4}" presName="conn2-1" presStyleLbl="parChTrans1D3" presStyleIdx="1" presStyleCnt="5"/>
      <dgm:spPr/>
      <dgm:t>
        <a:bodyPr/>
        <a:lstStyle/>
        <a:p>
          <a:endParaRPr lang="en-US"/>
        </a:p>
      </dgm:t>
    </dgm:pt>
    <dgm:pt modelId="{10F6512F-1666-4ACC-8CE5-4A4E9B7C4C33}" type="pres">
      <dgm:prSet presAssocID="{E1AF8261-326C-40E1-A0D8-380F3F6A15A4}" presName="connTx" presStyleLbl="parChTrans1D3" presStyleIdx="1" presStyleCnt="5"/>
      <dgm:spPr/>
      <dgm:t>
        <a:bodyPr/>
        <a:lstStyle/>
        <a:p>
          <a:endParaRPr lang="en-US"/>
        </a:p>
      </dgm:t>
    </dgm:pt>
    <dgm:pt modelId="{F76365DA-3F1F-4561-B80D-CA31DD01AA41}" type="pres">
      <dgm:prSet presAssocID="{60DA446B-A2AF-4A3B-A815-68B8BAA00085}" presName="root2" presStyleCnt="0"/>
      <dgm:spPr/>
    </dgm:pt>
    <dgm:pt modelId="{AB212AA4-74F2-43B5-9C42-339F648708D7}" type="pres">
      <dgm:prSet presAssocID="{60DA446B-A2AF-4A3B-A815-68B8BAA00085}" presName="LevelTwoTextNode" presStyleLbl="node3" presStyleIdx="1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5D096B-48A5-4C21-824D-A534B69A96EE}" type="pres">
      <dgm:prSet presAssocID="{60DA446B-A2AF-4A3B-A815-68B8BAA00085}" presName="level3hierChild" presStyleCnt="0"/>
      <dgm:spPr/>
    </dgm:pt>
    <dgm:pt modelId="{E45AF5F3-27B6-4001-AF47-EBCC9D87A41A}" type="pres">
      <dgm:prSet presAssocID="{F4F87565-1930-4CD1-A6E1-11F47CE3FE61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86D5A9E7-70FA-41FE-A8CB-F424D6F891CB}" type="pres">
      <dgm:prSet presAssocID="{F4F87565-1930-4CD1-A6E1-11F47CE3FE61}" presName="connTx" presStyleLbl="parChTrans1D2" presStyleIdx="2" presStyleCnt="4"/>
      <dgm:spPr/>
      <dgm:t>
        <a:bodyPr/>
        <a:lstStyle/>
        <a:p>
          <a:endParaRPr lang="en-US"/>
        </a:p>
      </dgm:t>
    </dgm:pt>
    <dgm:pt modelId="{9C9DC8B0-4E11-497D-97A9-CE4FF154DCBC}" type="pres">
      <dgm:prSet presAssocID="{7252705C-5247-4D0B-8532-46093D5E18E4}" presName="root2" presStyleCnt="0"/>
      <dgm:spPr/>
    </dgm:pt>
    <dgm:pt modelId="{E5B8232E-A384-4707-A233-CA269F144EA5}" type="pres">
      <dgm:prSet presAssocID="{7252705C-5247-4D0B-8532-46093D5E18E4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1B4A95C-AF3A-445A-942E-10F7080A09B1}" type="pres">
      <dgm:prSet presAssocID="{7252705C-5247-4D0B-8532-46093D5E18E4}" presName="level3hierChild" presStyleCnt="0"/>
      <dgm:spPr/>
    </dgm:pt>
    <dgm:pt modelId="{A81130E2-C803-4AEC-AEDA-65CCE8FF4ED7}" type="pres">
      <dgm:prSet presAssocID="{60905B01-62B1-42F3-A429-C3B39E00B648}" presName="conn2-1" presStyleLbl="parChTrans1D3" presStyleIdx="2" presStyleCnt="5"/>
      <dgm:spPr/>
      <dgm:t>
        <a:bodyPr/>
        <a:lstStyle/>
        <a:p>
          <a:endParaRPr lang="en-US"/>
        </a:p>
      </dgm:t>
    </dgm:pt>
    <dgm:pt modelId="{0E11AE02-B486-4AA2-99CC-71C7D3EB6D31}" type="pres">
      <dgm:prSet presAssocID="{60905B01-62B1-42F3-A429-C3B39E00B648}" presName="connTx" presStyleLbl="parChTrans1D3" presStyleIdx="2" presStyleCnt="5"/>
      <dgm:spPr/>
      <dgm:t>
        <a:bodyPr/>
        <a:lstStyle/>
        <a:p>
          <a:endParaRPr lang="en-US"/>
        </a:p>
      </dgm:t>
    </dgm:pt>
    <dgm:pt modelId="{E9F3C92D-2A78-4121-AA7D-D7BF50AA1083}" type="pres">
      <dgm:prSet presAssocID="{F9FAAA6B-10C9-41B2-A150-CAD66D4AFB01}" presName="root2" presStyleCnt="0"/>
      <dgm:spPr/>
    </dgm:pt>
    <dgm:pt modelId="{CA7FAF02-C8E0-4261-8DE5-6E6DEDDD5441}" type="pres">
      <dgm:prSet presAssocID="{F9FAAA6B-10C9-41B2-A150-CAD66D4AFB01}" presName="LevelTwoTextNode" presStyleLbl="node3" presStyleIdx="2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8013CE-DF6D-4FED-879C-F5552475A5F5}" type="pres">
      <dgm:prSet presAssocID="{F9FAAA6B-10C9-41B2-A150-CAD66D4AFB01}" presName="level3hierChild" presStyleCnt="0"/>
      <dgm:spPr/>
    </dgm:pt>
    <dgm:pt modelId="{A97743A2-6773-4FA9-BF72-2DD86BF1F6E6}" type="pres">
      <dgm:prSet presAssocID="{B4034A00-08D8-4AD5-9C15-AFA91DCBF5AA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D1EC49D9-3D27-45A8-808E-E48E675A7855}" type="pres">
      <dgm:prSet presAssocID="{B4034A00-08D8-4AD5-9C15-AFA91DCBF5AA}" presName="connTx" presStyleLbl="parChTrans1D2" presStyleIdx="3" presStyleCnt="4"/>
      <dgm:spPr/>
      <dgm:t>
        <a:bodyPr/>
        <a:lstStyle/>
        <a:p>
          <a:endParaRPr lang="en-US"/>
        </a:p>
      </dgm:t>
    </dgm:pt>
    <dgm:pt modelId="{DD4F77DE-E09C-46EA-B3A1-446AE79174FC}" type="pres">
      <dgm:prSet presAssocID="{12B4D7E4-CDF1-4927-A207-139F7DC2569F}" presName="root2" presStyleCnt="0"/>
      <dgm:spPr/>
    </dgm:pt>
    <dgm:pt modelId="{3D7A25D2-8726-49A6-BAB8-E6594E7AAC2D}" type="pres">
      <dgm:prSet presAssocID="{12B4D7E4-CDF1-4927-A207-139F7DC2569F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212D52F-06D9-4FFB-8822-F05B32CCAE7F}" type="pres">
      <dgm:prSet presAssocID="{12B4D7E4-CDF1-4927-A207-139F7DC2569F}" presName="level3hierChild" presStyleCnt="0"/>
      <dgm:spPr/>
    </dgm:pt>
    <dgm:pt modelId="{32430228-8935-4E79-9DDB-0B57D0AD86E0}" type="pres">
      <dgm:prSet presAssocID="{8673241C-1CE2-4962-BA49-BB19929EB125}" presName="conn2-1" presStyleLbl="parChTrans1D3" presStyleIdx="3" presStyleCnt="5"/>
      <dgm:spPr/>
      <dgm:t>
        <a:bodyPr/>
        <a:lstStyle/>
        <a:p>
          <a:endParaRPr lang="en-US"/>
        </a:p>
      </dgm:t>
    </dgm:pt>
    <dgm:pt modelId="{44D86B11-5F20-4FD6-B001-DC24E0D4DFB8}" type="pres">
      <dgm:prSet presAssocID="{8673241C-1CE2-4962-BA49-BB19929EB125}" presName="connTx" presStyleLbl="parChTrans1D3" presStyleIdx="3" presStyleCnt="5"/>
      <dgm:spPr/>
      <dgm:t>
        <a:bodyPr/>
        <a:lstStyle/>
        <a:p>
          <a:endParaRPr lang="en-US"/>
        </a:p>
      </dgm:t>
    </dgm:pt>
    <dgm:pt modelId="{F0FA6AB7-47F9-4F7F-9B98-476CA26964C4}" type="pres">
      <dgm:prSet presAssocID="{64AE35C7-56B5-4AB4-8CEE-38A9574184EA}" presName="root2" presStyleCnt="0"/>
      <dgm:spPr/>
    </dgm:pt>
    <dgm:pt modelId="{24DFE04F-E118-4CE4-9525-B91D096FE065}" type="pres">
      <dgm:prSet presAssocID="{64AE35C7-56B5-4AB4-8CEE-38A9574184EA}" presName="LevelTwoTextNode" presStyleLbl="node3" presStyleIdx="3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081EE4A-F043-4119-9222-EC1FD0716D2E}" type="pres">
      <dgm:prSet presAssocID="{64AE35C7-56B5-4AB4-8CEE-38A9574184EA}" presName="level3hierChild" presStyleCnt="0"/>
      <dgm:spPr/>
    </dgm:pt>
    <dgm:pt modelId="{17BDEA8F-52F8-4B1F-831C-47C5F8218D6C}" type="pres">
      <dgm:prSet presAssocID="{ADC327A0-01C4-4683-BB83-E646CFE27235}" presName="conn2-1" presStyleLbl="parChTrans1D3" presStyleIdx="4" presStyleCnt="5"/>
      <dgm:spPr/>
      <dgm:t>
        <a:bodyPr/>
        <a:lstStyle/>
        <a:p>
          <a:endParaRPr lang="en-US"/>
        </a:p>
      </dgm:t>
    </dgm:pt>
    <dgm:pt modelId="{F77BBB44-6912-4D51-83C8-D64778CB74EF}" type="pres">
      <dgm:prSet presAssocID="{ADC327A0-01C4-4683-BB83-E646CFE27235}" presName="connTx" presStyleLbl="parChTrans1D3" presStyleIdx="4" presStyleCnt="5"/>
      <dgm:spPr/>
      <dgm:t>
        <a:bodyPr/>
        <a:lstStyle/>
        <a:p>
          <a:endParaRPr lang="en-US"/>
        </a:p>
      </dgm:t>
    </dgm:pt>
    <dgm:pt modelId="{E3D4C19D-17C9-4277-9D36-C994FC34FCD7}" type="pres">
      <dgm:prSet presAssocID="{D65B7A47-51ED-4403-B798-141C5EBD6979}" presName="root2" presStyleCnt="0"/>
      <dgm:spPr/>
    </dgm:pt>
    <dgm:pt modelId="{107943A0-A013-4FF1-83D5-3B6676CD27B0}" type="pres">
      <dgm:prSet presAssocID="{D65B7A47-51ED-4403-B798-141C5EBD6979}" presName="LevelTwoTextNode" presStyleLbl="node3" presStyleIdx="4" presStyleCnt="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5C7E598-7313-4A7A-8F14-A70FBC5F5EEE}" type="pres">
      <dgm:prSet presAssocID="{D65B7A47-51ED-4403-B798-141C5EBD6979}" presName="level3hierChild" presStyleCnt="0"/>
      <dgm:spPr/>
    </dgm:pt>
  </dgm:ptLst>
  <dgm:cxnLst>
    <dgm:cxn modelId="{C7D27A66-EA59-4D94-8AF6-2CD325FFC61A}" type="presOf" srcId="{F9FAAA6B-10C9-41B2-A150-CAD66D4AFB01}" destId="{CA7FAF02-C8E0-4261-8DE5-6E6DEDDD5441}" srcOrd="0" destOrd="0" presId="urn:microsoft.com/office/officeart/2005/8/layout/hierarchy2"/>
    <dgm:cxn modelId="{5B20ED2B-8AD2-421C-BE44-FC75D0C48E70}" srcId="{21A03A91-0F9A-4334-9EA5-5A7B557EE7F3}" destId="{0857C3C1-3715-4230-BAA0-17CFA4A136B6}" srcOrd="0" destOrd="0" parTransId="{40721D86-1659-47CC-B06E-8A51215FDB02}" sibTransId="{E1DA2BC6-EA3C-46C7-8DAC-0581D8EB5893}"/>
    <dgm:cxn modelId="{7E0DC146-E966-4524-BDA1-9AD310D42C45}" srcId="{12B4D7E4-CDF1-4927-A207-139F7DC2569F}" destId="{D65B7A47-51ED-4403-B798-141C5EBD6979}" srcOrd="1" destOrd="0" parTransId="{ADC327A0-01C4-4683-BB83-E646CFE27235}" sibTransId="{4EB999F4-3139-469E-A92E-CF5ABABEB113}"/>
    <dgm:cxn modelId="{A1A4F691-0869-4E97-A063-7A627379BAB0}" type="presOf" srcId="{E64DD7CA-DF99-455E-B029-208E769795A1}" destId="{281D1BD4-4F3A-4D1B-B5A8-6A3FB9BE1E01}" srcOrd="1" destOrd="0" presId="urn:microsoft.com/office/officeart/2005/8/layout/hierarchy2"/>
    <dgm:cxn modelId="{BA804D20-82B1-42C8-B8A8-41DE2A700A9A}" type="presOf" srcId="{1E27B368-7B94-40DE-B269-3C5B0D3640C1}" destId="{CF7169F1-9BD4-45BE-A7ED-7B1DA7527333}" srcOrd="0" destOrd="0" presId="urn:microsoft.com/office/officeart/2005/8/layout/hierarchy2"/>
    <dgm:cxn modelId="{43824233-7896-4DC8-AD0B-025FB79BC58C}" type="presOf" srcId="{12B4D7E4-CDF1-4927-A207-139F7DC2569F}" destId="{3D7A25D2-8726-49A6-BAB8-E6594E7AAC2D}" srcOrd="0" destOrd="0" presId="urn:microsoft.com/office/officeart/2005/8/layout/hierarchy2"/>
    <dgm:cxn modelId="{EC812131-B08C-46A0-BAC0-7B4E90A4E81B}" srcId="{AAC344B8-1EC1-4844-A844-5240DB118442}" destId="{7252705C-5247-4D0B-8532-46093D5E18E4}" srcOrd="2" destOrd="0" parTransId="{F4F87565-1930-4CD1-A6E1-11F47CE3FE61}" sibTransId="{063F9501-7E68-4630-9EA9-F086901B888B}"/>
    <dgm:cxn modelId="{F37E3734-752E-4EDE-AE54-E309BBFEC04D}" type="presOf" srcId="{ADC327A0-01C4-4683-BB83-E646CFE27235}" destId="{17BDEA8F-52F8-4B1F-831C-47C5F8218D6C}" srcOrd="0" destOrd="0" presId="urn:microsoft.com/office/officeart/2005/8/layout/hierarchy2"/>
    <dgm:cxn modelId="{E8305A35-1E1F-4A39-BE92-F84057B0F8FE}" srcId="{7252705C-5247-4D0B-8532-46093D5E18E4}" destId="{F9FAAA6B-10C9-41B2-A150-CAD66D4AFB01}" srcOrd="0" destOrd="0" parTransId="{60905B01-62B1-42F3-A429-C3B39E00B648}" sibTransId="{78B3527C-6091-41AF-AF4C-CE1C75D10C1E}"/>
    <dgm:cxn modelId="{04EE425E-6846-43FD-AA25-D380456FF2E2}" srcId="{AAC344B8-1EC1-4844-A844-5240DB118442}" destId="{1E27B368-7B94-40DE-B269-3C5B0D3640C1}" srcOrd="1" destOrd="0" parTransId="{E64DD7CA-DF99-455E-B029-208E769795A1}" sibTransId="{7CEBEFC9-8AB8-46D0-8804-52D930EDC970}"/>
    <dgm:cxn modelId="{8539B983-09E8-48E3-990D-9D8F6C8AEE8A}" type="presOf" srcId="{ADC327A0-01C4-4683-BB83-E646CFE27235}" destId="{F77BBB44-6912-4D51-83C8-D64778CB74EF}" srcOrd="1" destOrd="0" presId="urn:microsoft.com/office/officeart/2005/8/layout/hierarchy2"/>
    <dgm:cxn modelId="{265FF900-E76E-4CC5-8EA3-22C98FA198B6}" type="presOf" srcId="{0857C3C1-3715-4230-BAA0-17CFA4A136B6}" destId="{988DD5C6-5838-481E-AB28-B2ECF18DB928}" srcOrd="0" destOrd="0" presId="urn:microsoft.com/office/officeart/2005/8/layout/hierarchy2"/>
    <dgm:cxn modelId="{249B85FD-931E-4187-8DF5-46CF0F2CEFF5}" type="presOf" srcId="{60905B01-62B1-42F3-A429-C3B39E00B648}" destId="{0E11AE02-B486-4AA2-99CC-71C7D3EB6D31}" srcOrd="1" destOrd="0" presId="urn:microsoft.com/office/officeart/2005/8/layout/hierarchy2"/>
    <dgm:cxn modelId="{976A30E4-5DBE-4864-A5DD-604B02140951}" srcId="{9838BDA8-9503-4109-9A89-8781367D0E05}" destId="{AAC344B8-1EC1-4844-A844-5240DB118442}" srcOrd="0" destOrd="0" parTransId="{E3D5C65F-DB3C-4452-8E65-D6BBF87C7B5F}" sibTransId="{078CF318-BD1B-4670-84BB-3C370ACA9360}"/>
    <dgm:cxn modelId="{AC9271F0-A0D1-44AE-ABB6-2C7E549BB297}" type="presOf" srcId="{8673241C-1CE2-4962-BA49-BB19929EB125}" destId="{44D86B11-5F20-4FD6-B001-DC24E0D4DFB8}" srcOrd="1" destOrd="0" presId="urn:microsoft.com/office/officeart/2005/8/layout/hierarchy2"/>
    <dgm:cxn modelId="{6ED5E491-8E0C-4ACB-A0AD-6F1C0D805CBC}" type="presOf" srcId="{B4034A00-08D8-4AD5-9C15-AFA91DCBF5AA}" destId="{D1EC49D9-3D27-45A8-808E-E48E675A7855}" srcOrd="1" destOrd="0" presId="urn:microsoft.com/office/officeart/2005/8/layout/hierarchy2"/>
    <dgm:cxn modelId="{3B95802C-A923-4239-A9DD-A6A31F58B402}" type="presOf" srcId="{24DAC854-A97D-46AB-96C0-7C0EEE4DF030}" destId="{3FC90C5B-38A6-44B6-93C6-930A1D3E5494}" srcOrd="1" destOrd="0" presId="urn:microsoft.com/office/officeart/2005/8/layout/hierarchy2"/>
    <dgm:cxn modelId="{7DCA2802-37F9-4DE2-99E0-3359D9C5BC4E}" type="presOf" srcId="{F4F87565-1930-4CD1-A6E1-11F47CE3FE61}" destId="{E45AF5F3-27B6-4001-AF47-EBCC9D87A41A}" srcOrd="0" destOrd="0" presId="urn:microsoft.com/office/officeart/2005/8/layout/hierarchy2"/>
    <dgm:cxn modelId="{F344C7AC-2B72-4A8A-9665-591F86B9033B}" type="presOf" srcId="{D65B7A47-51ED-4403-B798-141C5EBD6979}" destId="{107943A0-A013-4FF1-83D5-3B6676CD27B0}" srcOrd="0" destOrd="0" presId="urn:microsoft.com/office/officeart/2005/8/layout/hierarchy2"/>
    <dgm:cxn modelId="{3E0ABB00-ADDD-4D05-981B-B1ED7BECB9FE}" srcId="{AAC344B8-1EC1-4844-A844-5240DB118442}" destId="{12B4D7E4-CDF1-4927-A207-139F7DC2569F}" srcOrd="3" destOrd="0" parTransId="{B4034A00-08D8-4AD5-9C15-AFA91DCBF5AA}" sibTransId="{CD616BE5-B63F-45E2-8D20-D880D625041D}"/>
    <dgm:cxn modelId="{9D8A6F06-0B52-4A8C-99A6-D8C1BF25F3FA}" type="presOf" srcId="{40721D86-1659-47CC-B06E-8A51215FDB02}" destId="{A02404EB-E90C-464A-884D-729609A9A0DD}" srcOrd="0" destOrd="0" presId="urn:microsoft.com/office/officeart/2005/8/layout/hierarchy2"/>
    <dgm:cxn modelId="{72862793-8DA6-4A08-83A8-4F4B33179822}" type="presOf" srcId="{9838BDA8-9503-4109-9A89-8781367D0E05}" destId="{CA1AB349-68A0-461D-870C-C6E7E02A3807}" srcOrd="0" destOrd="0" presId="urn:microsoft.com/office/officeart/2005/8/layout/hierarchy2"/>
    <dgm:cxn modelId="{66603D85-A1CD-41B6-9409-AD710FBB8BE2}" type="presOf" srcId="{B4034A00-08D8-4AD5-9C15-AFA91DCBF5AA}" destId="{A97743A2-6773-4FA9-BF72-2DD86BF1F6E6}" srcOrd="0" destOrd="0" presId="urn:microsoft.com/office/officeart/2005/8/layout/hierarchy2"/>
    <dgm:cxn modelId="{3A78C93E-FFF1-4C47-A13E-2BE9B6EE06DD}" type="presOf" srcId="{24DAC854-A97D-46AB-96C0-7C0EEE4DF030}" destId="{D4A52005-D944-4170-8601-FE78A2F9164E}" srcOrd="0" destOrd="0" presId="urn:microsoft.com/office/officeart/2005/8/layout/hierarchy2"/>
    <dgm:cxn modelId="{C76DEA4F-6847-4E82-9D8E-09FCFB9CD9AF}" type="presOf" srcId="{8673241C-1CE2-4962-BA49-BB19929EB125}" destId="{32430228-8935-4E79-9DDB-0B57D0AD86E0}" srcOrd="0" destOrd="0" presId="urn:microsoft.com/office/officeart/2005/8/layout/hierarchy2"/>
    <dgm:cxn modelId="{1D099E20-DF25-4083-92B4-0597F2960735}" type="presOf" srcId="{60DA446B-A2AF-4A3B-A815-68B8BAA00085}" destId="{AB212AA4-74F2-43B5-9C42-339F648708D7}" srcOrd="0" destOrd="0" presId="urn:microsoft.com/office/officeart/2005/8/layout/hierarchy2"/>
    <dgm:cxn modelId="{25872B46-2533-4E4D-BBE5-9643A38DFAA3}" type="presOf" srcId="{64AE35C7-56B5-4AB4-8CEE-38A9574184EA}" destId="{24DFE04F-E118-4CE4-9525-B91D096FE065}" srcOrd="0" destOrd="0" presId="urn:microsoft.com/office/officeart/2005/8/layout/hierarchy2"/>
    <dgm:cxn modelId="{96D6D6CD-3B62-4177-95A7-AB0886025A5D}" type="presOf" srcId="{E64DD7CA-DF99-455E-B029-208E769795A1}" destId="{C8E9859B-5C91-4B35-ABAA-9D2A4DE14DF0}" srcOrd="0" destOrd="0" presId="urn:microsoft.com/office/officeart/2005/8/layout/hierarchy2"/>
    <dgm:cxn modelId="{B0D84342-0FB8-4EE4-BC3F-E4E531FB46D6}" type="presOf" srcId="{40721D86-1659-47CC-B06E-8A51215FDB02}" destId="{89534DD0-D7AD-414D-907A-EFB10B0B16F1}" srcOrd="1" destOrd="0" presId="urn:microsoft.com/office/officeart/2005/8/layout/hierarchy2"/>
    <dgm:cxn modelId="{07554166-8AFF-4CF2-972A-5EA75E862864}" type="presOf" srcId="{60905B01-62B1-42F3-A429-C3B39E00B648}" destId="{A81130E2-C803-4AEC-AEDA-65CCE8FF4ED7}" srcOrd="0" destOrd="0" presId="urn:microsoft.com/office/officeart/2005/8/layout/hierarchy2"/>
    <dgm:cxn modelId="{D0B5381A-0A30-46DF-9D27-35A607B0B9C1}" srcId="{AAC344B8-1EC1-4844-A844-5240DB118442}" destId="{21A03A91-0F9A-4334-9EA5-5A7B557EE7F3}" srcOrd="0" destOrd="0" parTransId="{24DAC854-A97D-46AB-96C0-7C0EEE4DF030}" sibTransId="{8CB672E2-6893-4A21-8D26-DFA109117C15}"/>
    <dgm:cxn modelId="{FFE0349B-7BB6-4FF5-BD41-E85250ACFFCE}" type="presOf" srcId="{F4F87565-1930-4CD1-A6E1-11F47CE3FE61}" destId="{86D5A9E7-70FA-41FE-A8CB-F424D6F891CB}" srcOrd="1" destOrd="0" presId="urn:microsoft.com/office/officeart/2005/8/layout/hierarchy2"/>
    <dgm:cxn modelId="{687890E1-C16B-4E93-AF5D-313F839D911F}" type="presOf" srcId="{E1AF8261-326C-40E1-A0D8-380F3F6A15A4}" destId="{B14274C0-3AA8-4A84-8AD0-CD3941E82A3F}" srcOrd="0" destOrd="0" presId="urn:microsoft.com/office/officeart/2005/8/layout/hierarchy2"/>
    <dgm:cxn modelId="{91FCAE8C-DFAF-4A2B-B79E-714296D2F8ED}" type="presOf" srcId="{AAC344B8-1EC1-4844-A844-5240DB118442}" destId="{AC3BF0D9-A873-40C5-8F67-AF66DE36B69B}" srcOrd="0" destOrd="0" presId="urn:microsoft.com/office/officeart/2005/8/layout/hierarchy2"/>
    <dgm:cxn modelId="{FFE107D8-B656-4CCA-A89D-BEADEA9CB70B}" srcId="{1E27B368-7B94-40DE-B269-3C5B0D3640C1}" destId="{60DA446B-A2AF-4A3B-A815-68B8BAA00085}" srcOrd="0" destOrd="0" parTransId="{E1AF8261-326C-40E1-A0D8-380F3F6A15A4}" sibTransId="{B506062F-4DB6-4A02-A88A-0B50B5C8CDED}"/>
    <dgm:cxn modelId="{84BED603-06B3-4637-AEAC-DCF9C895FE7E}" type="presOf" srcId="{7252705C-5247-4D0B-8532-46093D5E18E4}" destId="{E5B8232E-A384-4707-A233-CA269F144EA5}" srcOrd="0" destOrd="0" presId="urn:microsoft.com/office/officeart/2005/8/layout/hierarchy2"/>
    <dgm:cxn modelId="{DF020820-ECD6-4E30-BDCA-1677117C91A7}" type="presOf" srcId="{21A03A91-0F9A-4334-9EA5-5A7B557EE7F3}" destId="{71ACCF09-2945-48A3-BA70-6784FEA081A1}" srcOrd="0" destOrd="0" presId="urn:microsoft.com/office/officeart/2005/8/layout/hierarchy2"/>
    <dgm:cxn modelId="{7054DA49-3B14-4ED0-B3AA-E342CE4B2ABF}" srcId="{12B4D7E4-CDF1-4927-A207-139F7DC2569F}" destId="{64AE35C7-56B5-4AB4-8CEE-38A9574184EA}" srcOrd="0" destOrd="0" parTransId="{8673241C-1CE2-4962-BA49-BB19929EB125}" sibTransId="{150077D2-7BEB-45E9-9A2D-8E78A8D30A6B}"/>
    <dgm:cxn modelId="{90660A3E-1B93-4AF1-A324-2B49525E1F6E}" type="presOf" srcId="{E1AF8261-326C-40E1-A0D8-380F3F6A15A4}" destId="{10F6512F-1666-4ACC-8CE5-4A4E9B7C4C33}" srcOrd="1" destOrd="0" presId="urn:microsoft.com/office/officeart/2005/8/layout/hierarchy2"/>
    <dgm:cxn modelId="{951E2E26-13CE-4ECA-BF02-2DC0CFE85769}" type="presParOf" srcId="{CA1AB349-68A0-461D-870C-C6E7E02A3807}" destId="{F46010A0-E109-4D6D-A1D2-EECB8B423893}" srcOrd="0" destOrd="0" presId="urn:microsoft.com/office/officeart/2005/8/layout/hierarchy2"/>
    <dgm:cxn modelId="{C78818FB-6CEC-4453-B057-31E98DFA285F}" type="presParOf" srcId="{F46010A0-E109-4D6D-A1D2-EECB8B423893}" destId="{AC3BF0D9-A873-40C5-8F67-AF66DE36B69B}" srcOrd="0" destOrd="0" presId="urn:microsoft.com/office/officeart/2005/8/layout/hierarchy2"/>
    <dgm:cxn modelId="{74C9F9E8-C505-4347-91DA-C66CA898EA55}" type="presParOf" srcId="{F46010A0-E109-4D6D-A1D2-EECB8B423893}" destId="{A5B02C8A-468E-427A-B7E6-4AEE1A3D5539}" srcOrd="1" destOrd="0" presId="urn:microsoft.com/office/officeart/2005/8/layout/hierarchy2"/>
    <dgm:cxn modelId="{D1F45A8B-1C75-4E6F-929A-0F4C41A929D0}" type="presParOf" srcId="{A5B02C8A-468E-427A-B7E6-4AEE1A3D5539}" destId="{D4A52005-D944-4170-8601-FE78A2F9164E}" srcOrd="0" destOrd="0" presId="urn:microsoft.com/office/officeart/2005/8/layout/hierarchy2"/>
    <dgm:cxn modelId="{75CE8D39-5659-444B-9163-F187EC8126AF}" type="presParOf" srcId="{D4A52005-D944-4170-8601-FE78A2F9164E}" destId="{3FC90C5B-38A6-44B6-93C6-930A1D3E5494}" srcOrd="0" destOrd="0" presId="urn:microsoft.com/office/officeart/2005/8/layout/hierarchy2"/>
    <dgm:cxn modelId="{CAEF799F-2ED3-4A30-BB23-BE7C4845B907}" type="presParOf" srcId="{A5B02C8A-468E-427A-B7E6-4AEE1A3D5539}" destId="{828C2AD8-7599-4528-B3C3-5FD895968946}" srcOrd="1" destOrd="0" presId="urn:microsoft.com/office/officeart/2005/8/layout/hierarchy2"/>
    <dgm:cxn modelId="{3EB781A9-6678-4929-807E-BA7808D2A80B}" type="presParOf" srcId="{828C2AD8-7599-4528-B3C3-5FD895968946}" destId="{71ACCF09-2945-48A3-BA70-6784FEA081A1}" srcOrd="0" destOrd="0" presId="urn:microsoft.com/office/officeart/2005/8/layout/hierarchy2"/>
    <dgm:cxn modelId="{FC6A8B51-2345-4E62-8189-0BCC38E76959}" type="presParOf" srcId="{828C2AD8-7599-4528-B3C3-5FD895968946}" destId="{983D188D-2FD2-49E1-9BDC-8C94050173B7}" srcOrd="1" destOrd="0" presId="urn:microsoft.com/office/officeart/2005/8/layout/hierarchy2"/>
    <dgm:cxn modelId="{246111D7-D7D4-49CB-80F4-94415069D2E8}" type="presParOf" srcId="{983D188D-2FD2-49E1-9BDC-8C94050173B7}" destId="{A02404EB-E90C-464A-884D-729609A9A0DD}" srcOrd="0" destOrd="0" presId="urn:microsoft.com/office/officeart/2005/8/layout/hierarchy2"/>
    <dgm:cxn modelId="{53E022E0-AF40-40A7-9CFB-2BF164039458}" type="presParOf" srcId="{A02404EB-E90C-464A-884D-729609A9A0DD}" destId="{89534DD0-D7AD-414D-907A-EFB10B0B16F1}" srcOrd="0" destOrd="0" presId="urn:microsoft.com/office/officeart/2005/8/layout/hierarchy2"/>
    <dgm:cxn modelId="{0B211719-6B21-4428-B27D-6202037AB74D}" type="presParOf" srcId="{983D188D-2FD2-49E1-9BDC-8C94050173B7}" destId="{4B93AF37-2B1E-44B7-9439-D3032CBE14C0}" srcOrd="1" destOrd="0" presId="urn:microsoft.com/office/officeart/2005/8/layout/hierarchy2"/>
    <dgm:cxn modelId="{B3994F5B-DB75-47AD-8D3B-8C43E441820D}" type="presParOf" srcId="{4B93AF37-2B1E-44B7-9439-D3032CBE14C0}" destId="{988DD5C6-5838-481E-AB28-B2ECF18DB928}" srcOrd="0" destOrd="0" presId="urn:microsoft.com/office/officeart/2005/8/layout/hierarchy2"/>
    <dgm:cxn modelId="{4D4365CE-5F1C-4FB9-B006-544E145BE930}" type="presParOf" srcId="{4B93AF37-2B1E-44B7-9439-D3032CBE14C0}" destId="{FE10674A-0C9E-4B30-A00F-47B397A00F97}" srcOrd="1" destOrd="0" presId="urn:microsoft.com/office/officeart/2005/8/layout/hierarchy2"/>
    <dgm:cxn modelId="{DB3D532C-CFCD-4F5A-AAC5-CBF2739771A4}" type="presParOf" srcId="{A5B02C8A-468E-427A-B7E6-4AEE1A3D5539}" destId="{C8E9859B-5C91-4B35-ABAA-9D2A4DE14DF0}" srcOrd="2" destOrd="0" presId="urn:microsoft.com/office/officeart/2005/8/layout/hierarchy2"/>
    <dgm:cxn modelId="{3B37262D-97D9-43FE-A376-20657CBBD220}" type="presParOf" srcId="{C8E9859B-5C91-4B35-ABAA-9D2A4DE14DF0}" destId="{281D1BD4-4F3A-4D1B-B5A8-6A3FB9BE1E01}" srcOrd="0" destOrd="0" presId="urn:microsoft.com/office/officeart/2005/8/layout/hierarchy2"/>
    <dgm:cxn modelId="{A4B41299-5DEE-4F9C-8CEB-BE23E7AEBE6F}" type="presParOf" srcId="{A5B02C8A-468E-427A-B7E6-4AEE1A3D5539}" destId="{6354F8B7-061E-4BFD-99B2-38609E19FEE4}" srcOrd="3" destOrd="0" presId="urn:microsoft.com/office/officeart/2005/8/layout/hierarchy2"/>
    <dgm:cxn modelId="{B4835AC4-99FE-4256-B130-30FDC2ADDF9F}" type="presParOf" srcId="{6354F8B7-061E-4BFD-99B2-38609E19FEE4}" destId="{CF7169F1-9BD4-45BE-A7ED-7B1DA7527333}" srcOrd="0" destOrd="0" presId="urn:microsoft.com/office/officeart/2005/8/layout/hierarchy2"/>
    <dgm:cxn modelId="{81701EC2-47D1-42D6-93FA-532AE41309BF}" type="presParOf" srcId="{6354F8B7-061E-4BFD-99B2-38609E19FEE4}" destId="{31A88403-D2E4-4815-A3E5-1A7801317B6E}" srcOrd="1" destOrd="0" presId="urn:microsoft.com/office/officeart/2005/8/layout/hierarchy2"/>
    <dgm:cxn modelId="{8938B67A-15D7-4F2B-9A9A-52CF189BB291}" type="presParOf" srcId="{31A88403-D2E4-4815-A3E5-1A7801317B6E}" destId="{B14274C0-3AA8-4A84-8AD0-CD3941E82A3F}" srcOrd="0" destOrd="0" presId="urn:microsoft.com/office/officeart/2005/8/layout/hierarchy2"/>
    <dgm:cxn modelId="{CF676F83-842E-420F-B8C8-96498EBB44CF}" type="presParOf" srcId="{B14274C0-3AA8-4A84-8AD0-CD3941E82A3F}" destId="{10F6512F-1666-4ACC-8CE5-4A4E9B7C4C33}" srcOrd="0" destOrd="0" presId="urn:microsoft.com/office/officeart/2005/8/layout/hierarchy2"/>
    <dgm:cxn modelId="{7E161C68-D181-4CD6-B53F-EDA074383FC5}" type="presParOf" srcId="{31A88403-D2E4-4815-A3E5-1A7801317B6E}" destId="{F76365DA-3F1F-4561-B80D-CA31DD01AA41}" srcOrd="1" destOrd="0" presId="urn:microsoft.com/office/officeart/2005/8/layout/hierarchy2"/>
    <dgm:cxn modelId="{4A53E20C-4268-4C87-965C-E4F848A96F13}" type="presParOf" srcId="{F76365DA-3F1F-4561-B80D-CA31DD01AA41}" destId="{AB212AA4-74F2-43B5-9C42-339F648708D7}" srcOrd="0" destOrd="0" presId="urn:microsoft.com/office/officeart/2005/8/layout/hierarchy2"/>
    <dgm:cxn modelId="{DB0B6C9A-A7E4-41ED-8A24-B384F1351066}" type="presParOf" srcId="{F76365DA-3F1F-4561-B80D-CA31DD01AA41}" destId="{CC5D096B-48A5-4C21-824D-A534B69A96EE}" srcOrd="1" destOrd="0" presId="urn:microsoft.com/office/officeart/2005/8/layout/hierarchy2"/>
    <dgm:cxn modelId="{A67B70F3-E3D2-45F5-A1ED-BD97F6366F58}" type="presParOf" srcId="{A5B02C8A-468E-427A-B7E6-4AEE1A3D5539}" destId="{E45AF5F3-27B6-4001-AF47-EBCC9D87A41A}" srcOrd="4" destOrd="0" presId="urn:microsoft.com/office/officeart/2005/8/layout/hierarchy2"/>
    <dgm:cxn modelId="{ADA60780-33AF-4470-9E24-7FBBCD9BB69A}" type="presParOf" srcId="{E45AF5F3-27B6-4001-AF47-EBCC9D87A41A}" destId="{86D5A9E7-70FA-41FE-A8CB-F424D6F891CB}" srcOrd="0" destOrd="0" presId="urn:microsoft.com/office/officeart/2005/8/layout/hierarchy2"/>
    <dgm:cxn modelId="{1C599E5E-531C-4ACF-89E9-EF723DE64133}" type="presParOf" srcId="{A5B02C8A-468E-427A-B7E6-4AEE1A3D5539}" destId="{9C9DC8B0-4E11-497D-97A9-CE4FF154DCBC}" srcOrd="5" destOrd="0" presId="urn:microsoft.com/office/officeart/2005/8/layout/hierarchy2"/>
    <dgm:cxn modelId="{6FA49116-0A8D-4A8E-BAD4-E74DF08DFA6B}" type="presParOf" srcId="{9C9DC8B0-4E11-497D-97A9-CE4FF154DCBC}" destId="{E5B8232E-A384-4707-A233-CA269F144EA5}" srcOrd="0" destOrd="0" presId="urn:microsoft.com/office/officeart/2005/8/layout/hierarchy2"/>
    <dgm:cxn modelId="{3F4849B3-4F0C-45BE-A87B-ABD747AF83CD}" type="presParOf" srcId="{9C9DC8B0-4E11-497D-97A9-CE4FF154DCBC}" destId="{F1B4A95C-AF3A-445A-942E-10F7080A09B1}" srcOrd="1" destOrd="0" presId="urn:microsoft.com/office/officeart/2005/8/layout/hierarchy2"/>
    <dgm:cxn modelId="{DAC5FFEF-A8B7-41A9-8AE9-179CD72995FF}" type="presParOf" srcId="{F1B4A95C-AF3A-445A-942E-10F7080A09B1}" destId="{A81130E2-C803-4AEC-AEDA-65CCE8FF4ED7}" srcOrd="0" destOrd="0" presId="urn:microsoft.com/office/officeart/2005/8/layout/hierarchy2"/>
    <dgm:cxn modelId="{A5E217FF-5564-4029-8215-43E7A7FFFAE7}" type="presParOf" srcId="{A81130E2-C803-4AEC-AEDA-65CCE8FF4ED7}" destId="{0E11AE02-B486-4AA2-99CC-71C7D3EB6D31}" srcOrd="0" destOrd="0" presId="urn:microsoft.com/office/officeart/2005/8/layout/hierarchy2"/>
    <dgm:cxn modelId="{9A9E1F87-ADA7-45BD-B914-C868ECB32B97}" type="presParOf" srcId="{F1B4A95C-AF3A-445A-942E-10F7080A09B1}" destId="{E9F3C92D-2A78-4121-AA7D-D7BF50AA1083}" srcOrd="1" destOrd="0" presId="urn:microsoft.com/office/officeart/2005/8/layout/hierarchy2"/>
    <dgm:cxn modelId="{918B0C13-42CD-426A-B316-9A9136374F6C}" type="presParOf" srcId="{E9F3C92D-2A78-4121-AA7D-D7BF50AA1083}" destId="{CA7FAF02-C8E0-4261-8DE5-6E6DEDDD5441}" srcOrd="0" destOrd="0" presId="urn:microsoft.com/office/officeart/2005/8/layout/hierarchy2"/>
    <dgm:cxn modelId="{E136F33A-484C-4F66-8FBB-6316E9025708}" type="presParOf" srcId="{E9F3C92D-2A78-4121-AA7D-D7BF50AA1083}" destId="{388013CE-DF6D-4FED-879C-F5552475A5F5}" srcOrd="1" destOrd="0" presId="urn:microsoft.com/office/officeart/2005/8/layout/hierarchy2"/>
    <dgm:cxn modelId="{4431336C-D82A-4569-91FF-33D9073FDC2D}" type="presParOf" srcId="{A5B02C8A-468E-427A-B7E6-4AEE1A3D5539}" destId="{A97743A2-6773-4FA9-BF72-2DD86BF1F6E6}" srcOrd="6" destOrd="0" presId="urn:microsoft.com/office/officeart/2005/8/layout/hierarchy2"/>
    <dgm:cxn modelId="{0693DC55-FAE0-48CF-BB85-6CB617525035}" type="presParOf" srcId="{A97743A2-6773-4FA9-BF72-2DD86BF1F6E6}" destId="{D1EC49D9-3D27-45A8-808E-E48E675A7855}" srcOrd="0" destOrd="0" presId="urn:microsoft.com/office/officeart/2005/8/layout/hierarchy2"/>
    <dgm:cxn modelId="{B8859533-A1B7-423F-935E-98237660BBB7}" type="presParOf" srcId="{A5B02C8A-468E-427A-B7E6-4AEE1A3D5539}" destId="{DD4F77DE-E09C-46EA-B3A1-446AE79174FC}" srcOrd="7" destOrd="0" presId="urn:microsoft.com/office/officeart/2005/8/layout/hierarchy2"/>
    <dgm:cxn modelId="{F68556DD-781C-4B1F-9D75-D7FE9A7AFCE0}" type="presParOf" srcId="{DD4F77DE-E09C-46EA-B3A1-446AE79174FC}" destId="{3D7A25D2-8726-49A6-BAB8-E6594E7AAC2D}" srcOrd="0" destOrd="0" presId="urn:microsoft.com/office/officeart/2005/8/layout/hierarchy2"/>
    <dgm:cxn modelId="{A124FC64-FA2A-40D2-AEAA-8671CFB4756D}" type="presParOf" srcId="{DD4F77DE-E09C-46EA-B3A1-446AE79174FC}" destId="{D212D52F-06D9-4FFB-8822-F05B32CCAE7F}" srcOrd="1" destOrd="0" presId="urn:microsoft.com/office/officeart/2005/8/layout/hierarchy2"/>
    <dgm:cxn modelId="{88FD2999-0CE5-4AFC-A4C8-8B6339FC2E5E}" type="presParOf" srcId="{D212D52F-06D9-4FFB-8822-F05B32CCAE7F}" destId="{32430228-8935-4E79-9DDB-0B57D0AD86E0}" srcOrd="0" destOrd="0" presId="urn:microsoft.com/office/officeart/2005/8/layout/hierarchy2"/>
    <dgm:cxn modelId="{96F1E930-D191-4071-ABD7-2DF7EEEC1396}" type="presParOf" srcId="{32430228-8935-4E79-9DDB-0B57D0AD86E0}" destId="{44D86B11-5F20-4FD6-B001-DC24E0D4DFB8}" srcOrd="0" destOrd="0" presId="urn:microsoft.com/office/officeart/2005/8/layout/hierarchy2"/>
    <dgm:cxn modelId="{521EC5F8-2782-406C-B9AC-F7F4E42AB199}" type="presParOf" srcId="{D212D52F-06D9-4FFB-8822-F05B32CCAE7F}" destId="{F0FA6AB7-47F9-4F7F-9B98-476CA26964C4}" srcOrd="1" destOrd="0" presId="urn:microsoft.com/office/officeart/2005/8/layout/hierarchy2"/>
    <dgm:cxn modelId="{632CDE80-B90A-4C41-B493-313917520350}" type="presParOf" srcId="{F0FA6AB7-47F9-4F7F-9B98-476CA26964C4}" destId="{24DFE04F-E118-4CE4-9525-B91D096FE065}" srcOrd="0" destOrd="0" presId="urn:microsoft.com/office/officeart/2005/8/layout/hierarchy2"/>
    <dgm:cxn modelId="{8063B782-049F-413A-8D44-0619D220BC53}" type="presParOf" srcId="{F0FA6AB7-47F9-4F7F-9B98-476CA26964C4}" destId="{F081EE4A-F043-4119-9222-EC1FD0716D2E}" srcOrd="1" destOrd="0" presId="urn:microsoft.com/office/officeart/2005/8/layout/hierarchy2"/>
    <dgm:cxn modelId="{626000B3-260C-487B-9D35-5499623D46E5}" type="presParOf" srcId="{D212D52F-06D9-4FFB-8822-F05B32CCAE7F}" destId="{17BDEA8F-52F8-4B1F-831C-47C5F8218D6C}" srcOrd="2" destOrd="0" presId="urn:microsoft.com/office/officeart/2005/8/layout/hierarchy2"/>
    <dgm:cxn modelId="{CB417855-F03E-48D1-A13B-8F67F3A41256}" type="presParOf" srcId="{17BDEA8F-52F8-4B1F-831C-47C5F8218D6C}" destId="{F77BBB44-6912-4D51-83C8-D64778CB74EF}" srcOrd="0" destOrd="0" presId="urn:microsoft.com/office/officeart/2005/8/layout/hierarchy2"/>
    <dgm:cxn modelId="{CD380BC4-AC23-48B5-AD92-3AC638036AB2}" type="presParOf" srcId="{D212D52F-06D9-4FFB-8822-F05B32CCAE7F}" destId="{E3D4C19D-17C9-4277-9D36-C994FC34FCD7}" srcOrd="3" destOrd="0" presId="urn:microsoft.com/office/officeart/2005/8/layout/hierarchy2"/>
    <dgm:cxn modelId="{28245899-ED52-4BDE-8A63-A0A00A85AA17}" type="presParOf" srcId="{E3D4C19D-17C9-4277-9D36-C994FC34FCD7}" destId="{107943A0-A013-4FF1-83D5-3B6676CD27B0}" srcOrd="0" destOrd="0" presId="urn:microsoft.com/office/officeart/2005/8/layout/hierarchy2"/>
    <dgm:cxn modelId="{60556D89-CFFA-4DE6-9DA5-497FA9BA6C0D}" type="presParOf" srcId="{E3D4C19D-17C9-4277-9D36-C994FC34FCD7}" destId="{D5C7E598-7313-4A7A-8F14-A70FBC5F5EE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AD0DB92-F93B-488E-8E42-C5552BAC6FE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9248656-4915-40E7-88BB-B8EF675D00C9}">
      <dgm:prSet phldrT="[Text]" custT="1"/>
      <dgm:spPr/>
      <dgm:t>
        <a:bodyPr/>
        <a:lstStyle/>
        <a:p>
          <a:pPr algn="ctr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000" b="1" dirty="0" smtClean="0">
              <a:solidFill>
                <a:srgbClr val="FFFF00"/>
              </a:solidFill>
            </a:rPr>
            <a:t>[1] To be approved by MOH as diagnostic test</a:t>
          </a:r>
          <a:endParaRPr lang="en-US" sz="2000" b="1" dirty="0">
            <a:solidFill>
              <a:srgbClr val="FFFF00"/>
            </a:solidFill>
          </a:endParaRPr>
        </a:p>
      </dgm:t>
    </dgm:pt>
    <dgm:pt modelId="{A9D3F7D4-845A-4B6D-9401-2D7C57493995}" type="parTrans" cxnId="{79873266-42E9-4583-8512-7AAE263FF981}">
      <dgm:prSet/>
      <dgm:spPr/>
      <dgm:t>
        <a:bodyPr/>
        <a:lstStyle/>
        <a:p>
          <a:endParaRPr lang="en-US"/>
        </a:p>
      </dgm:t>
    </dgm:pt>
    <dgm:pt modelId="{21917C11-04B3-4ECF-8F23-517CDE9B2691}" type="sibTrans" cxnId="{79873266-42E9-4583-8512-7AAE263FF981}">
      <dgm:prSet/>
      <dgm:spPr/>
      <dgm:t>
        <a:bodyPr/>
        <a:lstStyle/>
        <a:p>
          <a:endParaRPr lang="en-US" dirty="0"/>
        </a:p>
      </dgm:t>
    </dgm:pt>
    <dgm:pt modelId="{3B26B530-C6D2-429C-A805-ADF7F6331AF3}">
      <dgm:prSet phldrT="[Text]" custT="1"/>
      <dgm:spPr/>
      <dgm:t>
        <a:bodyPr/>
        <a:lstStyle/>
        <a:p>
          <a:pPr algn="l">
            <a:lnSpc>
              <a:spcPct val="100000"/>
            </a:lnSpc>
            <a:spcBef>
              <a:spcPts val="600"/>
            </a:spcBef>
            <a:spcAft>
              <a:spcPts val="600"/>
            </a:spcAft>
          </a:pPr>
          <a:r>
            <a:rPr lang="en-US" sz="2000" dirty="0" smtClean="0"/>
            <a:t>Meet national requirements for </a:t>
          </a:r>
          <a:r>
            <a:rPr lang="en-US" sz="2000" smtClean="0"/>
            <a:t>licensing  and importing to Vietnam</a:t>
          </a:r>
          <a:r>
            <a:rPr lang="en-US" sz="2000" dirty="0" smtClean="0"/>
            <a:t>. </a:t>
          </a:r>
          <a:endParaRPr lang="en-US" sz="2000" dirty="0"/>
        </a:p>
      </dgm:t>
    </dgm:pt>
    <dgm:pt modelId="{804C48D3-A735-40E4-A264-D74FAEEF21AD}" type="parTrans" cxnId="{CDD6A5FD-A5F6-40F6-B592-F74DEE2B499A}">
      <dgm:prSet/>
      <dgm:spPr/>
      <dgm:t>
        <a:bodyPr/>
        <a:lstStyle/>
        <a:p>
          <a:endParaRPr lang="en-US"/>
        </a:p>
      </dgm:t>
    </dgm:pt>
    <dgm:pt modelId="{A595D4B7-4938-4A43-BD24-A26705F7371F}" type="sibTrans" cxnId="{CDD6A5FD-A5F6-40F6-B592-F74DEE2B499A}">
      <dgm:prSet/>
      <dgm:spPr/>
      <dgm:t>
        <a:bodyPr/>
        <a:lstStyle/>
        <a:p>
          <a:endParaRPr lang="en-US"/>
        </a:p>
      </dgm:t>
    </dgm:pt>
    <dgm:pt modelId="{508E984E-6C27-47A0-9624-615AA73FD51F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FFFF00"/>
              </a:solidFill>
            </a:rPr>
            <a:t>[2] To be included in the </a:t>
          </a:r>
          <a:r>
            <a:rPr lang="en-US" sz="2000" b="1" smtClean="0">
              <a:solidFill>
                <a:srgbClr val="FFFF00"/>
              </a:solidFill>
            </a:rPr>
            <a:t>MOH’s HIV testing guideline  </a:t>
          </a:r>
          <a:endParaRPr lang="en-US" sz="2000" b="1" dirty="0">
            <a:solidFill>
              <a:srgbClr val="FFFF00"/>
            </a:solidFill>
          </a:endParaRPr>
        </a:p>
      </dgm:t>
    </dgm:pt>
    <dgm:pt modelId="{6A2D3883-12E7-42DB-B803-0A3A869DA0CD}" type="parTrans" cxnId="{91BFCF92-1BAF-40EC-A4AF-C4E3DD3E5673}">
      <dgm:prSet/>
      <dgm:spPr/>
      <dgm:t>
        <a:bodyPr/>
        <a:lstStyle/>
        <a:p>
          <a:endParaRPr lang="en-US"/>
        </a:p>
      </dgm:t>
    </dgm:pt>
    <dgm:pt modelId="{69D7A936-5BDA-405B-98EC-394D7EB4D278}" type="sibTrans" cxnId="{91BFCF92-1BAF-40EC-A4AF-C4E3DD3E5673}">
      <dgm:prSet/>
      <dgm:spPr/>
      <dgm:t>
        <a:bodyPr/>
        <a:lstStyle/>
        <a:p>
          <a:endParaRPr lang="en-US" dirty="0"/>
        </a:p>
      </dgm:t>
    </dgm:pt>
    <dgm:pt modelId="{67388E27-BDB5-4636-8835-C65CC188C80F}">
      <dgm:prSet phldrT="[Text]" custT="1"/>
      <dgm:spPr/>
      <dgm:t>
        <a:bodyPr/>
        <a:lstStyle/>
        <a:p>
          <a:pPr algn="l"/>
          <a:r>
            <a:rPr lang="en-US" sz="2000" dirty="0" smtClean="0"/>
            <a:t>Meet national requirements on Sen (&gt;99.5%) &amp; Spec (</a:t>
          </a:r>
          <a:r>
            <a:rPr lang="en-US" sz="2000" b="0" i="0" dirty="0" smtClean="0"/>
            <a:t>&gt; 98%)</a:t>
          </a:r>
          <a:endParaRPr lang="en-US" sz="2000" dirty="0"/>
        </a:p>
      </dgm:t>
    </dgm:pt>
    <dgm:pt modelId="{2D2BAADA-9497-4D21-BD26-5DC382F6F28F}" type="parTrans" cxnId="{A8BA8AC4-8006-4546-9D9F-29942D8CD651}">
      <dgm:prSet/>
      <dgm:spPr/>
      <dgm:t>
        <a:bodyPr/>
        <a:lstStyle/>
        <a:p>
          <a:endParaRPr lang="en-US"/>
        </a:p>
      </dgm:t>
    </dgm:pt>
    <dgm:pt modelId="{45B4CEC6-161C-40F4-AF57-2CC6CF18D2E4}" type="sibTrans" cxnId="{A8BA8AC4-8006-4546-9D9F-29942D8CD651}">
      <dgm:prSet/>
      <dgm:spPr/>
      <dgm:t>
        <a:bodyPr/>
        <a:lstStyle/>
        <a:p>
          <a:endParaRPr lang="en-US"/>
        </a:p>
      </dgm:t>
    </dgm:pt>
    <dgm:pt modelId="{B42FB8B5-E4FF-4C33-A95A-7A39B384DBDC}">
      <dgm:prSet phldrT="[Text]" custT="1"/>
      <dgm:spPr/>
      <dgm:t>
        <a:bodyPr/>
        <a:lstStyle/>
        <a:p>
          <a:pPr algn="ctr"/>
          <a:r>
            <a:rPr lang="en-US" sz="2000" b="1" dirty="0" smtClean="0">
              <a:solidFill>
                <a:srgbClr val="FFFF00"/>
              </a:solidFill>
            </a:rPr>
            <a:t>[3] To </a:t>
          </a:r>
          <a:r>
            <a:rPr lang="en-US" sz="2000" b="1" smtClean="0">
              <a:solidFill>
                <a:srgbClr val="FFFF00"/>
              </a:solidFill>
            </a:rPr>
            <a:t>be used nationwide at </a:t>
          </a:r>
          <a:r>
            <a:rPr lang="en-US" sz="2000" b="1" dirty="0" smtClean="0">
              <a:solidFill>
                <a:srgbClr val="FFFF00"/>
              </a:solidFill>
            </a:rPr>
            <a:t>the sites</a:t>
          </a:r>
          <a:endParaRPr lang="en-US" sz="2000" b="1" dirty="0">
            <a:solidFill>
              <a:srgbClr val="FFFF00"/>
            </a:solidFill>
          </a:endParaRPr>
        </a:p>
      </dgm:t>
    </dgm:pt>
    <dgm:pt modelId="{23C5C763-E012-45D5-9310-4298ACE2DF66}" type="parTrans" cxnId="{6C88D520-70E3-43E6-B595-842BCEEA2E0C}">
      <dgm:prSet/>
      <dgm:spPr/>
      <dgm:t>
        <a:bodyPr/>
        <a:lstStyle/>
        <a:p>
          <a:endParaRPr lang="en-US"/>
        </a:p>
      </dgm:t>
    </dgm:pt>
    <dgm:pt modelId="{2F05C769-B1CE-406F-BE10-ECC4DB0C5C14}" type="sibTrans" cxnId="{6C88D520-70E3-43E6-B595-842BCEEA2E0C}">
      <dgm:prSet/>
      <dgm:spPr/>
      <dgm:t>
        <a:bodyPr/>
        <a:lstStyle/>
        <a:p>
          <a:endParaRPr lang="en-US"/>
        </a:p>
      </dgm:t>
    </dgm:pt>
    <dgm:pt modelId="{DC3C3F70-93B4-4218-AC08-8FD7A8451CDD}">
      <dgm:prSet phldrT="[Text]" custT="1"/>
      <dgm:spPr/>
      <dgm:t>
        <a:bodyPr/>
        <a:lstStyle/>
        <a:p>
          <a:pPr algn="l"/>
          <a:r>
            <a:rPr lang="en-US" sz="2000" dirty="0" smtClean="0"/>
            <a:t>Recommended by WHO</a:t>
          </a:r>
          <a:endParaRPr lang="en-US" sz="2000" dirty="0"/>
        </a:p>
      </dgm:t>
    </dgm:pt>
    <dgm:pt modelId="{A8C8E859-846E-4DBD-88F6-DF87169F3126}" type="parTrans" cxnId="{0C45A79D-A82E-4B6E-B40B-FC0752929722}">
      <dgm:prSet/>
      <dgm:spPr/>
      <dgm:t>
        <a:bodyPr/>
        <a:lstStyle/>
        <a:p>
          <a:endParaRPr lang="en-US"/>
        </a:p>
      </dgm:t>
    </dgm:pt>
    <dgm:pt modelId="{4E28C317-6796-43F8-A9AB-FA56C00C460B}" type="sibTrans" cxnId="{0C45A79D-A82E-4B6E-B40B-FC0752929722}">
      <dgm:prSet/>
      <dgm:spPr/>
      <dgm:t>
        <a:bodyPr/>
        <a:lstStyle/>
        <a:p>
          <a:endParaRPr lang="en-US"/>
        </a:p>
      </dgm:t>
    </dgm:pt>
    <dgm:pt modelId="{E1D3EB21-BD4D-4259-83B2-21DE8DF133F9}">
      <dgm:prSet phldrT="[Text]" custT="1"/>
      <dgm:spPr/>
      <dgm:t>
        <a:bodyPr/>
        <a:lstStyle/>
        <a:p>
          <a:pPr algn="l"/>
          <a:r>
            <a:rPr lang="en-US" sz="2000" smtClean="0"/>
            <a:t>Available in the markets</a:t>
          </a:r>
          <a:endParaRPr lang="en-US" sz="2000" dirty="0"/>
        </a:p>
      </dgm:t>
    </dgm:pt>
    <dgm:pt modelId="{326A2B8D-8B92-473F-8794-CBFA54D10C1B}" type="parTrans" cxnId="{526F130F-8CB0-4872-B9B8-11E6E36B61DF}">
      <dgm:prSet/>
      <dgm:spPr/>
      <dgm:t>
        <a:bodyPr/>
        <a:lstStyle/>
        <a:p>
          <a:endParaRPr lang="en-US"/>
        </a:p>
      </dgm:t>
    </dgm:pt>
    <dgm:pt modelId="{7AB51494-FA78-4F08-B47F-D31A818634D3}" type="sibTrans" cxnId="{526F130F-8CB0-4872-B9B8-11E6E36B61DF}">
      <dgm:prSet/>
      <dgm:spPr/>
      <dgm:t>
        <a:bodyPr/>
        <a:lstStyle/>
        <a:p>
          <a:endParaRPr lang="en-US"/>
        </a:p>
      </dgm:t>
    </dgm:pt>
    <dgm:pt modelId="{E4FE9924-ED2B-4501-A282-985F5A44BF68}">
      <dgm:prSet phldrT="[Text]" custT="1"/>
      <dgm:spPr/>
      <dgm:t>
        <a:bodyPr/>
        <a:lstStyle/>
        <a:p>
          <a:pPr algn="l"/>
          <a:r>
            <a:rPr lang="en-US" sz="2000" dirty="0" smtClean="0"/>
            <a:t>Reasonable price</a:t>
          </a:r>
          <a:endParaRPr lang="en-US" sz="2000" dirty="0"/>
        </a:p>
      </dgm:t>
    </dgm:pt>
    <dgm:pt modelId="{F3008397-4467-4273-A69A-AF56168C94CE}" type="parTrans" cxnId="{19EE3888-9A02-4672-8F8B-74A8D74D35CF}">
      <dgm:prSet/>
      <dgm:spPr/>
      <dgm:t>
        <a:bodyPr/>
        <a:lstStyle/>
        <a:p>
          <a:endParaRPr lang="en-US"/>
        </a:p>
      </dgm:t>
    </dgm:pt>
    <dgm:pt modelId="{46A9A563-012A-43D8-80E3-C1581A6508B3}" type="sibTrans" cxnId="{19EE3888-9A02-4672-8F8B-74A8D74D35CF}">
      <dgm:prSet/>
      <dgm:spPr/>
      <dgm:t>
        <a:bodyPr/>
        <a:lstStyle/>
        <a:p>
          <a:endParaRPr lang="en-US"/>
        </a:p>
      </dgm:t>
    </dgm:pt>
    <dgm:pt modelId="{4EFE6FAB-1332-47CF-BAA7-23CB14794EE4}" type="pres">
      <dgm:prSet presAssocID="{6AD0DB92-F93B-488E-8E42-C5552BAC6F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3FE8FA-4250-46AE-8EFA-D32633086643}" type="pres">
      <dgm:prSet presAssocID="{49248656-4915-40E7-88BB-B8EF675D00C9}" presName="node" presStyleLbl="node1" presStyleIdx="0" presStyleCnt="3" custScaleX="113599" custScaleY="1119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0B39CF-6381-47E8-BB75-D2E40C9F54D0}" type="pres">
      <dgm:prSet presAssocID="{21917C11-04B3-4ECF-8F23-517CDE9B2691}" presName="sibTrans" presStyleLbl="sibTrans2D1" presStyleIdx="0" presStyleCnt="2"/>
      <dgm:spPr/>
      <dgm:t>
        <a:bodyPr/>
        <a:lstStyle/>
        <a:p>
          <a:endParaRPr lang="en-US"/>
        </a:p>
      </dgm:t>
    </dgm:pt>
    <dgm:pt modelId="{3F5396AB-9D0A-42B9-A336-AA9DA1A160A3}" type="pres">
      <dgm:prSet presAssocID="{21917C11-04B3-4ECF-8F23-517CDE9B2691}" presName="connectorText" presStyleLbl="sibTrans2D1" presStyleIdx="0" presStyleCnt="2"/>
      <dgm:spPr/>
      <dgm:t>
        <a:bodyPr/>
        <a:lstStyle/>
        <a:p>
          <a:endParaRPr lang="en-US"/>
        </a:p>
      </dgm:t>
    </dgm:pt>
    <dgm:pt modelId="{47ADF228-B630-4A6D-A3CC-86F02B6EB7AD}" type="pres">
      <dgm:prSet presAssocID="{508E984E-6C27-47A0-9624-615AA73FD51F}" presName="node" presStyleLbl="node1" presStyleIdx="1" presStyleCnt="3" custScaleX="106974" custScaleY="105350" custLinFactNeighborX="-2557" custLinFactNeighborY="-46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4A27C8-3CDC-4AF6-8F3F-9D4CBC6DE999}" type="pres">
      <dgm:prSet presAssocID="{69D7A936-5BDA-405B-98EC-394D7EB4D278}" presName="sibTrans" presStyleLbl="sibTrans2D1" presStyleIdx="1" presStyleCnt="2"/>
      <dgm:spPr/>
      <dgm:t>
        <a:bodyPr/>
        <a:lstStyle/>
        <a:p>
          <a:endParaRPr lang="en-US"/>
        </a:p>
      </dgm:t>
    </dgm:pt>
    <dgm:pt modelId="{9F4E788E-5993-4981-8C33-7A5E26DEF343}" type="pres">
      <dgm:prSet presAssocID="{69D7A936-5BDA-405B-98EC-394D7EB4D278}" presName="connectorText" presStyleLbl="sibTrans2D1" presStyleIdx="1" presStyleCnt="2"/>
      <dgm:spPr/>
      <dgm:t>
        <a:bodyPr/>
        <a:lstStyle/>
        <a:p>
          <a:endParaRPr lang="en-US"/>
        </a:p>
      </dgm:t>
    </dgm:pt>
    <dgm:pt modelId="{2060BE46-C295-48D1-B1AA-89480D705A16}" type="pres">
      <dgm:prSet presAssocID="{B42FB8B5-E4FF-4C33-A95A-7A39B384DBDC}" presName="node" presStyleLbl="node1" presStyleIdx="2" presStyleCnt="3" custScaleX="107307" custScaleY="110722" custLinFactNeighborX="110" custLinFactNeighborY="-246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50A21E-1C48-431B-8B11-420A3DDF1B95}" type="presOf" srcId="{508E984E-6C27-47A0-9624-615AA73FD51F}" destId="{47ADF228-B630-4A6D-A3CC-86F02B6EB7AD}" srcOrd="0" destOrd="0" presId="urn:microsoft.com/office/officeart/2005/8/layout/process1"/>
    <dgm:cxn modelId="{63D2715D-F526-4923-BD98-1C7D8F835052}" type="presOf" srcId="{DC3C3F70-93B4-4218-AC08-8FD7A8451CDD}" destId="{47ADF228-B630-4A6D-A3CC-86F02B6EB7AD}" srcOrd="0" destOrd="2" presId="urn:microsoft.com/office/officeart/2005/8/layout/process1"/>
    <dgm:cxn modelId="{19EE3888-9A02-4672-8F8B-74A8D74D35CF}" srcId="{B42FB8B5-E4FF-4C33-A95A-7A39B384DBDC}" destId="{E4FE9924-ED2B-4501-A282-985F5A44BF68}" srcOrd="1" destOrd="0" parTransId="{F3008397-4467-4273-A69A-AF56168C94CE}" sibTransId="{46A9A563-012A-43D8-80E3-C1581A6508B3}"/>
    <dgm:cxn modelId="{0C45A79D-A82E-4B6E-B40B-FC0752929722}" srcId="{508E984E-6C27-47A0-9624-615AA73FD51F}" destId="{DC3C3F70-93B4-4218-AC08-8FD7A8451CDD}" srcOrd="1" destOrd="0" parTransId="{A8C8E859-846E-4DBD-88F6-DF87169F3126}" sibTransId="{4E28C317-6796-43F8-A9AB-FA56C00C460B}"/>
    <dgm:cxn modelId="{79873266-42E9-4583-8512-7AAE263FF981}" srcId="{6AD0DB92-F93B-488E-8E42-C5552BAC6FE0}" destId="{49248656-4915-40E7-88BB-B8EF675D00C9}" srcOrd="0" destOrd="0" parTransId="{A9D3F7D4-845A-4B6D-9401-2D7C57493995}" sibTransId="{21917C11-04B3-4ECF-8F23-517CDE9B2691}"/>
    <dgm:cxn modelId="{9E1AF18F-B806-4113-B9CD-4F9F2B028B37}" type="presOf" srcId="{E1D3EB21-BD4D-4259-83B2-21DE8DF133F9}" destId="{2060BE46-C295-48D1-B1AA-89480D705A16}" srcOrd="0" destOrd="1" presId="urn:microsoft.com/office/officeart/2005/8/layout/process1"/>
    <dgm:cxn modelId="{A8BA8AC4-8006-4546-9D9F-29942D8CD651}" srcId="{508E984E-6C27-47A0-9624-615AA73FD51F}" destId="{67388E27-BDB5-4636-8835-C65CC188C80F}" srcOrd="0" destOrd="0" parTransId="{2D2BAADA-9497-4D21-BD26-5DC382F6F28F}" sibTransId="{45B4CEC6-161C-40F4-AF57-2CC6CF18D2E4}"/>
    <dgm:cxn modelId="{62821CF3-2CC5-459A-A6E9-7BD21D3CE1F2}" type="presOf" srcId="{6AD0DB92-F93B-488E-8E42-C5552BAC6FE0}" destId="{4EFE6FAB-1332-47CF-BAA7-23CB14794EE4}" srcOrd="0" destOrd="0" presId="urn:microsoft.com/office/officeart/2005/8/layout/process1"/>
    <dgm:cxn modelId="{6D58C8CA-943E-4415-B9DD-0FD06734FFF5}" type="presOf" srcId="{3B26B530-C6D2-429C-A805-ADF7F6331AF3}" destId="{843FE8FA-4250-46AE-8EFA-D32633086643}" srcOrd="0" destOrd="1" presId="urn:microsoft.com/office/officeart/2005/8/layout/process1"/>
    <dgm:cxn modelId="{A5EFEBF5-ABD8-4699-B784-4DBE33FCF6D8}" type="presOf" srcId="{B42FB8B5-E4FF-4C33-A95A-7A39B384DBDC}" destId="{2060BE46-C295-48D1-B1AA-89480D705A16}" srcOrd="0" destOrd="0" presId="urn:microsoft.com/office/officeart/2005/8/layout/process1"/>
    <dgm:cxn modelId="{178ACE0F-84D9-4884-9410-18242529198D}" type="presOf" srcId="{E4FE9924-ED2B-4501-A282-985F5A44BF68}" destId="{2060BE46-C295-48D1-B1AA-89480D705A16}" srcOrd="0" destOrd="2" presId="urn:microsoft.com/office/officeart/2005/8/layout/process1"/>
    <dgm:cxn modelId="{6C88D520-70E3-43E6-B595-842BCEEA2E0C}" srcId="{6AD0DB92-F93B-488E-8E42-C5552BAC6FE0}" destId="{B42FB8B5-E4FF-4C33-A95A-7A39B384DBDC}" srcOrd="2" destOrd="0" parTransId="{23C5C763-E012-45D5-9310-4298ACE2DF66}" sibTransId="{2F05C769-B1CE-406F-BE10-ECC4DB0C5C14}"/>
    <dgm:cxn modelId="{526F130F-8CB0-4872-B9B8-11E6E36B61DF}" srcId="{B42FB8B5-E4FF-4C33-A95A-7A39B384DBDC}" destId="{E1D3EB21-BD4D-4259-83B2-21DE8DF133F9}" srcOrd="0" destOrd="0" parTransId="{326A2B8D-8B92-473F-8794-CBFA54D10C1B}" sibTransId="{7AB51494-FA78-4F08-B47F-D31A818634D3}"/>
    <dgm:cxn modelId="{91BFCF92-1BAF-40EC-A4AF-C4E3DD3E5673}" srcId="{6AD0DB92-F93B-488E-8E42-C5552BAC6FE0}" destId="{508E984E-6C27-47A0-9624-615AA73FD51F}" srcOrd="1" destOrd="0" parTransId="{6A2D3883-12E7-42DB-B803-0A3A869DA0CD}" sibTransId="{69D7A936-5BDA-405B-98EC-394D7EB4D278}"/>
    <dgm:cxn modelId="{A4E34405-1675-473E-A322-E60CB8F11D1E}" type="presOf" srcId="{67388E27-BDB5-4636-8835-C65CC188C80F}" destId="{47ADF228-B630-4A6D-A3CC-86F02B6EB7AD}" srcOrd="0" destOrd="1" presId="urn:microsoft.com/office/officeart/2005/8/layout/process1"/>
    <dgm:cxn modelId="{48AAD1FD-24B0-41A1-861A-010D033799BB}" type="presOf" srcId="{21917C11-04B3-4ECF-8F23-517CDE9B2691}" destId="{1F0B39CF-6381-47E8-BB75-D2E40C9F54D0}" srcOrd="0" destOrd="0" presId="urn:microsoft.com/office/officeart/2005/8/layout/process1"/>
    <dgm:cxn modelId="{DD9D990A-0F9E-479C-88F0-8380BD8F5C1D}" type="presOf" srcId="{21917C11-04B3-4ECF-8F23-517CDE9B2691}" destId="{3F5396AB-9D0A-42B9-A336-AA9DA1A160A3}" srcOrd="1" destOrd="0" presId="urn:microsoft.com/office/officeart/2005/8/layout/process1"/>
    <dgm:cxn modelId="{0FF1C45D-1255-4141-8AA5-A506A3A877B3}" type="presOf" srcId="{49248656-4915-40E7-88BB-B8EF675D00C9}" destId="{843FE8FA-4250-46AE-8EFA-D32633086643}" srcOrd="0" destOrd="0" presId="urn:microsoft.com/office/officeart/2005/8/layout/process1"/>
    <dgm:cxn modelId="{CBDD8FF1-CC5C-4307-813E-B769856D389B}" type="presOf" srcId="{69D7A936-5BDA-405B-98EC-394D7EB4D278}" destId="{9C4A27C8-3CDC-4AF6-8F3F-9D4CBC6DE999}" srcOrd="0" destOrd="0" presId="urn:microsoft.com/office/officeart/2005/8/layout/process1"/>
    <dgm:cxn modelId="{3E98593A-EFE7-4F11-A535-EAD567B5CF8A}" type="presOf" srcId="{69D7A936-5BDA-405B-98EC-394D7EB4D278}" destId="{9F4E788E-5993-4981-8C33-7A5E26DEF343}" srcOrd="1" destOrd="0" presId="urn:microsoft.com/office/officeart/2005/8/layout/process1"/>
    <dgm:cxn modelId="{CDD6A5FD-A5F6-40F6-B592-F74DEE2B499A}" srcId="{49248656-4915-40E7-88BB-B8EF675D00C9}" destId="{3B26B530-C6D2-429C-A805-ADF7F6331AF3}" srcOrd="0" destOrd="0" parTransId="{804C48D3-A735-40E4-A264-D74FAEEF21AD}" sibTransId="{A595D4B7-4938-4A43-BD24-A26705F7371F}"/>
    <dgm:cxn modelId="{A6C5EB8C-1130-46C5-9C4C-358BD44E6016}" type="presParOf" srcId="{4EFE6FAB-1332-47CF-BAA7-23CB14794EE4}" destId="{843FE8FA-4250-46AE-8EFA-D32633086643}" srcOrd="0" destOrd="0" presId="urn:microsoft.com/office/officeart/2005/8/layout/process1"/>
    <dgm:cxn modelId="{FB096014-11EC-4246-B536-828234AAD75F}" type="presParOf" srcId="{4EFE6FAB-1332-47CF-BAA7-23CB14794EE4}" destId="{1F0B39CF-6381-47E8-BB75-D2E40C9F54D0}" srcOrd="1" destOrd="0" presId="urn:microsoft.com/office/officeart/2005/8/layout/process1"/>
    <dgm:cxn modelId="{D53852A6-5314-4EB2-AE62-266946FB3C7F}" type="presParOf" srcId="{1F0B39CF-6381-47E8-BB75-D2E40C9F54D0}" destId="{3F5396AB-9D0A-42B9-A336-AA9DA1A160A3}" srcOrd="0" destOrd="0" presId="urn:microsoft.com/office/officeart/2005/8/layout/process1"/>
    <dgm:cxn modelId="{0E051496-44A5-4AD6-97DE-BEC72BD3A4C7}" type="presParOf" srcId="{4EFE6FAB-1332-47CF-BAA7-23CB14794EE4}" destId="{47ADF228-B630-4A6D-A3CC-86F02B6EB7AD}" srcOrd="2" destOrd="0" presId="urn:microsoft.com/office/officeart/2005/8/layout/process1"/>
    <dgm:cxn modelId="{B9B51A0F-22F9-4068-A4E9-AA9288C85EBE}" type="presParOf" srcId="{4EFE6FAB-1332-47CF-BAA7-23CB14794EE4}" destId="{9C4A27C8-3CDC-4AF6-8F3F-9D4CBC6DE999}" srcOrd="3" destOrd="0" presId="urn:microsoft.com/office/officeart/2005/8/layout/process1"/>
    <dgm:cxn modelId="{CD1E1F2D-562F-4788-A389-A75B02DBC830}" type="presParOf" srcId="{9C4A27C8-3CDC-4AF6-8F3F-9D4CBC6DE999}" destId="{9F4E788E-5993-4981-8C33-7A5E26DEF343}" srcOrd="0" destOrd="0" presId="urn:microsoft.com/office/officeart/2005/8/layout/process1"/>
    <dgm:cxn modelId="{FED978ED-D0CF-4178-8F5D-B25B55EAB0C2}" type="presParOf" srcId="{4EFE6FAB-1332-47CF-BAA7-23CB14794EE4}" destId="{2060BE46-C295-48D1-B1AA-89480D705A1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15D089-489B-42CB-9EA1-C7C23AEB28DB}">
      <dsp:nvSpPr>
        <dsp:cNvPr id="0" name=""/>
        <dsp:cNvSpPr/>
      </dsp:nvSpPr>
      <dsp:spPr>
        <a:xfrm>
          <a:off x="-117013" y="0"/>
          <a:ext cx="11895227" cy="5896386"/>
        </a:xfrm>
        <a:prstGeom prst="swooshArrow">
          <a:avLst>
            <a:gd name="adj1" fmla="val 25000"/>
            <a:gd name="adj2" fmla="val 25000"/>
          </a:avLst>
        </a:prstGeom>
        <a:solidFill>
          <a:srgbClr val="ED7D31">
            <a:lumMod val="60000"/>
            <a:lumOff val="40000"/>
          </a:srgbClr>
        </a:soli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C7EF0C8A-497F-4EEE-90A2-092DCE7A20C1}">
      <dsp:nvSpPr>
        <dsp:cNvPr id="0" name=""/>
        <dsp:cNvSpPr/>
      </dsp:nvSpPr>
      <dsp:spPr>
        <a:xfrm>
          <a:off x="564735" y="4690413"/>
          <a:ext cx="250363" cy="21698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48C4ACD-895E-4A2E-ABEF-0D9ED3941234}">
      <dsp:nvSpPr>
        <dsp:cNvPr id="0" name=""/>
        <dsp:cNvSpPr/>
      </dsp:nvSpPr>
      <dsp:spPr>
        <a:xfrm>
          <a:off x="761382" y="4664534"/>
          <a:ext cx="1704702" cy="123185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977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Dec 2017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In-country lab </a:t>
          </a:r>
          <a:r>
            <a:rPr lang="en-US" sz="2000" b="1" kern="12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validation</a:t>
          </a:r>
          <a:endParaRPr lang="en-US" sz="2000" b="1" kern="1200" dirty="0">
            <a:solidFill>
              <a:srgbClr val="FF0000"/>
            </a:solidFill>
            <a:latin typeface="+mj-lt"/>
            <a:ea typeface="+mn-ea"/>
            <a:cs typeface="+mn-cs"/>
          </a:endParaRPr>
        </a:p>
      </dsp:txBody>
      <dsp:txXfrm>
        <a:off x="761382" y="4664534"/>
        <a:ext cx="1704702" cy="1231851"/>
      </dsp:txXfrm>
    </dsp:sp>
    <dsp:sp modelId="{B77B4B7C-C608-4069-BA4A-B7ECC3E97BC4}">
      <dsp:nvSpPr>
        <dsp:cNvPr id="0" name=""/>
        <dsp:cNvSpPr/>
      </dsp:nvSpPr>
      <dsp:spPr>
        <a:xfrm>
          <a:off x="2435676" y="3482549"/>
          <a:ext cx="339631" cy="33963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E54BE36-0439-425B-B135-BD273C0CE261}">
      <dsp:nvSpPr>
        <dsp:cNvPr id="0" name=""/>
        <dsp:cNvSpPr/>
      </dsp:nvSpPr>
      <dsp:spPr>
        <a:xfrm>
          <a:off x="2555479" y="3681370"/>
          <a:ext cx="2685655" cy="17279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96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Jun 2018 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0" kern="120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Recency</a:t>
          </a: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testing with 804 </a:t>
          </a:r>
          <a:r>
            <a:rPr lang="en-US" sz="2000" b="1" kern="12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stored samples</a:t>
          </a: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from 3 provinces 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2555479" y="3681370"/>
        <a:ext cx="2685655" cy="1727902"/>
      </dsp:txXfrm>
    </dsp:sp>
    <dsp:sp modelId="{0DEEBEFC-2361-44CB-920F-2D9114552DC0}">
      <dsp:nvSpPr>
        <dsp:cNvPr id="0" name=""/>
        <dsp:cNvSpPr/>
      </dsp:nvSpPr>
      <dsp:spPr>
        <a:xfrm>
          <a:off x="4828749" y="2424162"/>
          <a:ext cx="452842" cy="4528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CB05A06-5091-4779-A005-DD2058C8E6BF}">
      <dsp:nvSpPr>
        <dsp:cNvPr id="0" name=""/>
        <dsp:cNvSpPr/>
      </dsp:nvSpPr>
      <dsp:spPr>
        <a:xfrm>
          <a:off x="5153734" y="2788932"/>
          <a:ext cx="2217466" cy="29238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9952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Feb 2019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1" kern="12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Routine recency testing</a:t>
          </a: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in 10 PEPFAR supported provinces</a:t>
          </a:r>
        </a:p>
      </dsp:txBody>
      <dsp:txXfrm>
        <a:off x="5153734" y="2788932"/>
        <a:ext cx="2217466" cy="2923804"/>
      </dsp:txXfrm>
    </dsp:sp>
    <dsp:sp modelId="{A91AE0C7-15E4-42A5-AD9F-183C4A6DC1BB}">
      <dsp:nvSpPr>
        <dsp:cNvPr id="0" name=""/>
        <dsp:cNvSpPr/>
      </dsp:nvSpPr>
      <dsp:spPr>
        <a:xfrm>
          <a:off x="6776092" y="1678486"/>
          <a:ext cx="584921" cy="58492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C924CD-E3E1-4D52-9252-BCE64D30B38D}">
      <dsp:nvSpPr>
        <dsp:cNvPr id="0" name=""/>
        <dsp:cNvSpPr/>
      </dsp:nvSpPr>
      <dsp:spPr>
        <a:xfrm>
          <a:off x="7169146" y="2041253"/>
          <a:ext cx="2138812" cy="28986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9938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Jul 2019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Integrate in the </a:t>
          </a:r>
          <a:r>
            <a:rPr lang="en-US" sz="2000" b="1" kern="1200" dirty="0" smtClean="0">
              <a:solidFill>
                <a:srgbClr val="FF0000"/>
              </a:solidFill>
              <a:latin typeface="+mj-lt"/>
              <a:ea typeface="+mn-ea"/>
              <a:cs typeface="+mn-cs"/>
            </a:rPr>
            <a:t>HIV surveillance system (HSS+) </a:t>
          </a: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 20 provinces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7169146" y="2041253"/>
        <a:ext cx="2138812" cy="2898697"/>
      </dsp:txXfrm>
    </dsp:sp>
    <dsp:sp modelId="{AC38B90F-D720-42E6-9B46-CA2F082BEFE4}">
      <dsp:nvSpPr>
        <dsp:cNvPr id="0" name=""/>
        <dsp:cNvSpPr/>
      </dsp:nvSpPr>
      <dsp:spPr>
        <a:xfrm>
          <a:off x="9013215" y="996483"/>
          <a:ext cx="745303" cy="74530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D2F12BD-5FEE-40F9-9148-894CEFD64A99}">
      <dsp:nvSpPr>
        <dsp:cNvPr id="0" name=""/>
        <dsp:cNvSpPr/>
      </dsp:nvSpPr>
      <dsp:spPr>
        <a:xfrm>
          <a:off x="9240022" y="1814708"/>
          <a:ext cx="2421178" cy="25095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4921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2020+</a:t>
          </a:r>
          <a:endParaRPr lang="en-US" sz="2000" b="1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Intergrate</a:t>
          </a: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 in the National HIV testing algorithm (?)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kern="120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+mj-lt"/>
              <a:ea typeface="+mn-ea"/>
              <a:cs typeface="+mn-cs"/>
            </a:rPr>
            <a:t>Nationwide implementation (?)</a:t>
          </a:r>
          <a:endParaRPr lang="en-US" sz="2000" b="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+mj-lt"/>
            <a:ea typeface="+mn-ea"/>
            <a:cs typeface="+mn-cs"/>
          </a:endParaRPr>
        </a:p>
      </dsp:txBody>
      <dsp:txXfrm>
        <a:off x="9240022" y="1814708"/>
        <a:ext cx="2421178" cy="25095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3BF0D9-A873-40C5-8F67-AF66DE36B69B}">
      <dsp:nvSpPr>
        <dsp:cNvPr id="0" name=""/>
        <dsp:cNvSpPr/>
      </dsp:nvSpPr>
      <dsp:spPr>
        <a:xfrm>
          <a:off x="2197766" y="1585677"/>
          <a:ext cx="1939351" cy="986642"/>
        </a:xfrm>
        <a:prstGeom prst="roundRect">
          <a:avLst>
            <a:gd name="adj" fmla="val 10000"/>
          </a:avLst>
        </a:prstGeom>
        <a:solidFill>
          <a:srgbClr val="E8303B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INDEX </a:t>
          </a:r>
          <a:br>
            <a:rPr lang="en-US" sz="1800" b="1" kern="1200" dirty="0" smtClean="0"/>
          </a:br>
          <a:r>
            <a:rPr lang="en-US" sz="1800" b="1" kern="1200" smtClean="0"/>
            <a:t>Recent HIV+ Case </a:t>
          </a:r>
          <a:r>
            <a:rPr lang="en-US" sz="1800" b="1" kern="1200" dirty="0" smtClean="0"/>
            <a:t/>
          </a:r>
          <a:br>
            <a:rPr lang="en-US" sz="1800" b="1" kern="1200" dirty="0" smtClean="0"/>
          </a:br>
          <a:r>
            <a:rPr lang="en-US" sz="1800" b="1" kern="1200" dirty="0" smtClean="0"/>
            <a:t>(MSM, 22 Age)</a:t>
          </a:r>
          <a:endParaRPr lang="en-US" sz="1800" b="1" kern="1200" dirty="0"/>
        </a:p>
      </dsp:txBody>
      <dsp:txXfrm>
        <a:off x="2226664" y="1614575"/>
        <a:ext cx="1881555" cy="928846"/>
      </dsp:txXfrm>
    </dsp:sp>
    <dsp:sp modelId="{D4A52005-D944-4170-8601-FE78A2F9164E}">
      <dsp:nvSpPr>
        <dsp:cNvPr id="0" name=""/>
        <dsp:cNvSpPr/>
      </dsp:nvSpPr>
      <dsp:spPr>
        <a:xfrm rot="17500715">
          <a:off x="3573078" y="1231767"/>
          <a:ext cx="17888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8889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422804" y="1203091"/>
        <a:ext cx="89444" cy="89444"/>
      </dsp:txXfrm>
    </dsp:sp>
    <dsp:sp modelId="{71ACCF09-2945-48A3-BA70-6784FEA081A1}">
      <dsp:nvSpPr>
        <dsp:cNvPr id="0" name=""/>
        <dsp:cNvSpPr/>
      </dsp:nvSpPr>
      <dsp:spPr>
        <a:xfrm>
          <a:off x="4797935" y="3618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 1: HCMC – 155, MSM, Neg</a:t>
          </a:r>
          <a:endParaRPr lang="en-US" sz="1800" kern="1200" dirty="0"/>
        </a:p>
      </dsp:txBody>
      <dsp:txXfrm>
        <a:off x="4822128" y="27811"/>
        <a:ext cx="1603658" cy="777636"/>
      </dsp:txXfrm>
    </dsp:sp>
    <dsp:sp modelId="{A02404EB-E90C-464A-884D-729609A9A0DD}">
      <dsp:nvSpPr>
        <dsp:cNvPr id="0" name=""/>
        <dsp:cNvSpPr/>
      </dsp:nvSpPr>
      <dsp:spPr>
        <a:xfrm>
          <a:off x="6449979" y="400582"/>
          <a:ext cx="6608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081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763867" y="400108"/>
        <a:ext cx="33040" cy="33040"/>
      </dsp:txXfrm>
    </dsp:sp>
    <dsp:sp modelId="{988DD5C6-5838-481E-AB28-B2ECF18DB928}">
      <dsp:nvSpPr>
        <dsp:cNvPr id="0" name=""/>
        <dsp:cNvSpPr/>
      </dsp:nvSpPr>
      <dsp:spPr>
        <a:xfrm>
          <a:off x="7110797" y="3618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PrEP</a:t>
          </a:r>
          <a:endParaRPr lang="en-US" sz="1800" kern="1200" dirty="0"/>
        </a:p>
      </dsp:txBody>
      <dsp:txXfrm>
        <a:off x="7134990" y="27811"/>
        <a:ext cx="1603658" cy="777636"/>
      </dsp:txXfrm>
    </dsp:sp>
    <dsp:sp modelId="{C8E9859B-5C91-4B35-ABAA-9D2A4DE14DF0}">
      <dsp:nvSpPr>
        <dsp:cNvPr id="0" name=""/>
        <dsp:cNvSpPr/>
      </dsp:nvSpPr>
      <dsp:spPr>
        <a:xfrm rot="18770822">
          <a:off x="3981662" y="1706730"/>
          <a:ext cx="971728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971728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443233" y="1698483"/>
        <a:ext cx="48586" cy="48586"/>
      </dsp:txXfrm>
    </dsp:sp>
    <dsp:sp modelId="{CF7169F1-9BD4-45BE-A7ED-7B1DA7527333}">
      <dsp:nvSpPr>
        <dsp:cNvPr id="0" name=""/>
        <dsp:cNvSpPr/>
      </dsp:nvSpPr>
      <dsp:spPr>
        <a:xfrm>
          <a:off x="4797935" y="953543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  2: HCMC – 156, MSM, Neg</a:t>
          </a:r>
          <a:endParaRPr lang="en-US" sz="1800" kern="1200" dirty="0"/>
        </a:p>
      </dsp:txBody>
      <dsp:txXfrm>
        <a:off x="4822128" y="977736"/>
        <a:ext cx="1603658" cy="777636"/>
      </dsp:txXfrm>
    </dsp:sp>
    <dsp:sp modelId="{B14274C0-3AA8-4A84-8AD0-CD3941E82A3F}">
      <dsp:nvSpPr>
        <dsp:cNvPr id="0" name=""/>
        <dsp:cNvSpPr/>
      </dsp:nvSpPr>
      <dsp:spPr>
        <a:xfrm>
          <a:off x="6449979" y="1350508"/>
          <a:ext cx="6608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081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763867" y="1350034"/>
        <a:ext cx="33040" cy="33040"/>
      </dsp:txXfrm>
    </dsp:sp>
    <dsp:sp modelId="{AB212AA4-74F2-43B5-9C42-339F648708D7}">
      <dsp:nvSpPr>
        <dsp:cNvPr id="0" name=""/>
        <dsp:cNvSpPr/>
      </dsp:nvSpPr>
      <dsp:spPr>
        <a:xfrm>
          <a:off x="7110797" y="953543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PrEP</a:t>
          </a:r>
          <a:endParaRPr lang="en-US" sz="1800" kern="1200" dirty="0"/>
        </a:p>
      </dsp:txBody>
      <dsp:txXfrm>
        <a:off x="7134990" y="977736"/>
        <a:ext cx="1603658" cy="777636"/>
      </dsp:txXfrm>
    </dsp:sp>
    <dsp:sp modelId="{E45AF5F3-27B6-4001-AF47-EBCC9D87A41A}">
      <dsp:nvSpPr>
        <dsp:cNvPr id="0" name=""/>
        <dsp:cNvSpPr/>
      </dsp:nvSpPr>
      <dsp:spPr>
        <a:xfrm rot="1186030">
          <a:off x="4116429" y="2181692"/>
          <a:ext cx="702194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702194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449971" y="2180184"/>
        <a:ext cx="35109" cy="35109"/>
      </dsp:txXfrm>
    </dsp:sp>
    <dsp:sp modelId="{E5B8232E-A384-4707-A233-CA269F144EA5}">
      <dsp:nvSpPr>
        <dsp:cNvPr id="0" name=""/>
        <dsp:cNvSpPr/>
      </dsp:nvSpPr>
      <dsp:spPr>
        <a:xfrm>
          <a:off x="4797935" y="1903468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  3: HCMC – 157, MSM, Neg</a:t>
          </a:r>
          <a:endParaRPr lang="en-US" sz="1800" kern="1200" dirty="0"/>
        </a:p>
      </dsp:txBody>
      <dsp:txXfrm>
        <a:off x="4822128" y="1927661"/>
        <a:ext cx="1603658" cy="777636"/>
      </dsp:txXfrm>
    </dsp:sp>
    <dsp:sp modelId="{A81130E2-C803-4AEC-AEDA-65CCE8FF4ED7}">
      <dsp:nvSpPr>
        <dsp:cNvPr id="0" name=""/>
        <dsp:cNvSpPr/>
      </dsp:nvSpPr>
      <dsp:spPr>
        <a:xfrm>
          <a:off x="6449979" y="2300433"/>
          <a:ext cx="660817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660817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763867" y="2299959"/>
        <a:ext cx="33040" cy="33040"/>
      </dsp:txXfrm>
    </dsp:sp>
    <dsp:sp modelId="{CA7FAF02-C8E0-4261-8DE5-6E6DEDDD5441}">
      <dsp:nvSpPr>
        <dsp:cNvPr id="0" name=""/>
        <dsp:cNvSpPr/>
      </dsp:nvSpPr>
      <dsp:spPr>
        <a:xfrm>
          <a:off x="7110797" y="1903468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smtClean="0"/>
            <a:t>PrEP</a:t>
          </a:r>
          <a:endParaRPr lang="en-US" sz="1800" kern="1200" dirty="0"/>
        </a:p>
      </dsp:txBody>
      <dsp:txXfrm>
        <a:off x="7134990" y="1927661"/>
        <a:ext cx="1603658" cy="777636"/>
      </dsp:txXfrm>
    </dsp:sp>
    <dsp:sp modelId="{A97743A2-6773-4FA9-BF72-2DD86BF1F6E6}">
      <dsp:nvSpPr>
        <dsp:cNvPr id="0" name=""/>
        <dsp:cNvSpPr/>
      </dsp:nvSpPr>
      <dsp:spPr>
        <a:xfrm rot="4099285">
          <a:off x="3573078" y="2894137"/>
          <a:ext cx="1788896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1788896" y="1604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4422804" y="2865460"/>
        <a:ext cx="89444" cy="89444"/>
      </dsp:txXfrm>
    </dsp:sp>
    <dsp:sp modelId="{3D7A25D2-8726-49A6-BAB8-E6594E7AAC2D}">
      <dsp:nvSpPr>
        <dsp:cNvPr id="0" name=""/>
        <dsp:cNvSpPr/>
      </dsp:nvSpPr>
      <dsp:spPr>
        <a:xfrm>
          <a:off x="4797935" y="3328357"/>
          <a:ext cx="1652044" cy="826022"/>
        </a:xfrm>
        <a:prstGeom prst="roundRect">
          <a:avLst>
            <a:gd name="adj" fmla="val 10000"/>
          </a:avLst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Part </a:t>
          </a:r>
          <a:r>
            <a:rPr lang="en-US" sz="1800" b="1" kern="1200" dirty="0" smtClean="0"/>
            <a:t> 4: HCMC – 158, POS, LT; 30 yrs</a:t>
          </a:r>
          <a:endParaRPr lang="en-US" sz="1800" b="1" kern="1200" dirty="0"/>
        </a:p>
      </dsp:txBody>
      <dsp:txXfrm>
        <a:off x="4822128" y="3352550"/>
        <a:ext cx="1603658" cy="777636"/>
      </dsp:txXfrm>
    </dsp:sp>
    <dsp:sp modelId="{32430228-8935-4E79-9DDB-0B57D0AD86E0}">
      <dsp:nvSpPr>
        <dsp:cNvPr id="0" name=""/>
        <dsp:cNvSpPr/>
      </dsp:nvSpPr>
      <dsp:spPr>
        <a:xfrm rot="19457599">
          <a:off x="6373488" y="3487840"/>
          <a:ext cx="81379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13799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760043" y="3483541"/>
        <a:ext cx="40689" cy="40689"/>
      </dsp:txXfrm>
    </dsp:sp>
    <dsp:sp modelId="{24DFE04F-E118-4CE4-9525-B91D096FE065}">
      <dsp:nvSpPr>
        <dsp:cNvPr id="0" name=""/>
        <dsp:cNvSpPr/>
      </dsp:nvSpPr>
      <dsp:spPr>
        <a:xfrm>
          <a:off x="7110797" y="2853394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Counselling</a:t>
          </a:r>
          <a:endParaRPr lang="en-US" sz="1800" kern="1200" dirty="0"/>
        </a:p>
      </dsp:txBody>
      <dsp:txXfrm>
        <a:off x="7134990" y="2877587"/>
        <a:ext cx="1603658" cy="777636"/>
      </dsp:txXfrm>
    </dsp:sp>
    <dsp:sp modelId="{17BDEA8F-52F8-4B1F-831C-47C5F8218D6C}">
      <dsp:nvSpPr>
        <dsp:cNvPr id="0" name=""/>
        <dsp:cNvSpPr/>
      </dsp:nvSpPr>
      <dsp:spPr>
        <a:xfrm rot="2142401">
          <a:off x="6373488" y="3962803"/>
          <a:ext cx="813799" cy="32092"/>
        </a:xfrm>
        <a:custGeom>
          <a:avLst/>
          <a:gdLst/>
          <a:ahLst/>
          <a:cxnLst/>
          <a:rect l="0" t="0" r="0" b="0"/>
          <a:pathLst>
            <a:path>
              <a:moveTo>
                <a:pt x="0" y="16046"/>
              </a:moveTo>
              <a:lnTo>
                <a:pt x="813799" y="16046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900" kern="1200" dirty="0"/>
        </a:p>
      </dsp:txBody>
      <dsp:txXfrm>
        <a:off x="6760043" y="3958504"/>
        <a:ext cx="40689" cy="40689"/>
      </dsp:txXfrm>
    </dsp:sp>
    <dsp:sp modelId="{107943A0-A013-4FF1-83D5-3B6676CD27B0}">
      <dsp:nvSpPr>
        <dsp:cNvPr id="0" name=""/>
        <dsp:cNvSpPr/>
      </dsp:nvSpPr>
      <dsp:spPr>
        <a:xfrm>
          <a:off x="7110797" y="3803319"/>
          <a:ext cx="1652044" cy="82602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/>
            <a:t>ART</a:t>
          </a:r>
          <a:endParaRPr lang="en-US" sz="1800" kern="1200" dirty="0"/>
        </a:p>
      </dsp:txBody>
      <dsp:txXfrm>
        <a:off x="7134990" y="3827512"/>
        <a:ext cx="1603658" cy="7776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FE8FA-4250-46AE-8EFA-D32633086643}">
      <dsp:nvSpPr>
        <dsp:cNvPr id="0" name=""/>
        <dsp:cNvSpPr/>
      </dsp:nvSpPr>
      <dsp:spPr>
        <a:xfrm>
          <a:off x="1050" y="343922"/>
          <a:ext cx="2707926" cy="33214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100000"/>
            </a:lnSpc>
            <a:spcBef>
              <a:spcPct val="0"/>
            </a:spcBef>
            <a:spcAft>
              <a:spcPts val="6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[1] To be approved by MOH as diagnostic test</a:t>
          </a:r>
          <a:endParaRPr lang="en-US" sz="20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100000"/>
            </a:lnSpc>
            <a:spcBef>
              <a:spcPct val="0"/>
            </a:spcBef>
            <a:spcAft>
              <a:spcPts val="600"/>
            </a:spcAft>
            <a:buChar char="••"/>
          </a:pPr>
          <a:r>
            <a:rPr lang="en-US" sz="2000" kern="1200" dirty="0" smtClean="0"/>
            <a:t>Meet national requirements for </a:t>
          </a:r>
          <a:r>
            <a:rPr lang="en-US" sz="2000" kern="1200" smtClean="0"/>
            <a:t>licensing  and importing to Vietnam</a:t>
          </a:r>
          <a:r>
            <a:rPr lang="en-US" sz="2000" kern="1200" dirty="0" smtClean="0"/>
            <a:t>. </a:t>
          </a:r>
          <a:endParaRPr lang="en-US" sz="2000" kern="1200" dirty="0"/>
        </a:p>
      </dsp:txBody>
      <dsp:txXfrm>
        <a:off x="80362" y="423234"/>
        <a:ext cx="2549302" cy="3162812"/>
      </dsp:txXfrm>
    </dsp:sp>
    <dsp:sp modelId="{1F0B39CF-6381-47E8-BB75-D2E40C9F54D0}">
      <dsp:nvSpPr>
        <dsp:cNvPr id="0" name=""/>
        <dsp:cNvSpPr/>
      </dsp:nvSpPr>
      <dsp:spPr>
        <a:xfrm rot="21467894">
          <a:off x="2941075" y="1638602"/>
          <a:ext cx="492798" cy="591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2941130" y="1759676"/>
        <a:ext cx="344959" cy="354704"/>
      </dsp:txXfrm>
    </dsp:sp>
    <dsp:sp modelId="{47ADF228-B630-4A6D-A3CC-86F02B6EB7AD}">
      <dsp:nvSpPr>
        <dsp:cNvPr id="0" name=""/>
        <dsp:cNvSpPr/>
      </dsp:nvSpPr>
      <dsp:spPr>
        <a:xfrm>
          <a:off x="3638098" y="304418"/>
          <a:ext cx="2550002" cy="312685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[2] To be included in the </a:t>
          </a:r>
          <a:r>
            <a:rPr lang="en-US" sz="2000" b="1" kern="1200" smtClean="0">
              <a:solidFill>
                <a:srgbClr val="FFFF00"/>
              </a:solidFill>
            </a:rPr>
            <a:t>MOH’s HIV testing guideline  </a:t>
          </a:r>
          <a:endParaRPr lang="en-US" sz="20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Meet national requirements on Sen (&gt;99.5%) &amp; Spec (</a:t>
          </a:r>
          <a:r>
            <a:rPr lang="en-US" sz="2000" b="0" i="0" kern="1200" dirty="0" smtClean="0"/>
            <a:t>&gt; 98%)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Recommended by WHO</a:t>
          </a:r>
          <a:endParaRPr lang="en-US" sz="2000" kern="1200" dirty="0"/>
        </a:p>
      </dsp:txBody>
      <dsp:txXfrm>
        <a:off x="3712785" y="379105"/>
        <a:ext cx="2400628" cy="2977476"/>
      </dsp:txXfrm>
    </dsp:sp>
    <dsp:sp modelId="{9C4A27C8-3CDC-4AF6-8F3F-9D4CBC6DE999}">
      <dsp:nvSpPr>
        <dsp:cNvPr id="0" name=""/>
        <dsp:cNvSpPr/>
      </dsp:nvSpPr>
      <dsp:spPr>
        <a:xfrm rot="61914">
          <a:off x="6432792" y="1604303"/>
          <a:ext cx="518918" cy="59117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500" kern="1200" dirty="0"/>
        </a:p>
      </dsp:txBody>
      <dsp:txXfrm>
        <a:off x="6432805" y="1721135"/>
        <a:ext cx="363243" cy="354704"/>
      </dsp:txXfrm>
    </dsp:sp>
    <dsp:sp modelId="{2060BE46-C295-48D1-B1AA-89480D705A16}">
      <dsp:nvSpPr>
        <dsp:cNvPr id="0" name=""/>
        <dsp:cNvSpPr/>
      </dsp:nvSpPr>
      <dsp:spPr>
        <a:xfrm>
          <a:off x="7167034" y="288331"/>
          <a:ext cx="2557940" cy="3286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rgbClr val="FFFF00"/>
              </a:solidFill>
            </a:rPr>
            <a:t>[3] To </a:t>
          </a:r>
          <a:r>
            <a:rPr lang="en-US" sz="2000" b="1" kern="1200" smtClean="0">
              <a:solidFill>
                <a:srgbClr val="FFFF00"/>
              </a:solidFill>
            </a:rPr>
            <a:t>be used nationwide at </a:t>
          </a:r>
          <a:r>
            <a:rPr lang="en-US" sz="2000" b="1" kern="1200" dirty="0" smtClean="0">
              <a:solidFill>
                <a:srgbClr val="FFFF00"/>
              </a:solidFill>
            </a:rPr>
            <a:t>the sites</a:t>
          </a:r>
          <a:endParaRPr lang="en-US" sz="2000" b="1" kern="1200" dirty="0">
            <a:solidFill>
              <a:srgbClr val="FFFF0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smtClean="0"/>
            <a:t>Available in the markets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Reasonable price</a:t>
          </a:r>
          <a:endParaRPr lang="en-US" sz="2000" kern="1200" dirty="0"/>
        </a:p>
      </dsp:txBody>
      <dsp:txXfrm>
        <a:off x="7241954" y="363251"/>
        <a:ext cx="2408100" cy="3136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625521-94A0-460B-B873-2E433DA52D80}" type="datetimeFigureOut">
              <a:rPr lang="en-GB" smtClean="0"/>
              <a:t>21/07/2019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FDDCCF-4F6E-433A-B627-E700498FE5D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69968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388BE-E020-455E-918A-57E24A68397D}" type="datetimeFigureOut">
              <a:rPr lang="en-US" smtClean="0"/>
              <a:t>7/21/2019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35AC9-C505-4102-AEEE-C5948AB359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31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5AC9-C505-4102-AEEE-C5948AB359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6524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25339D-F39C-4C4A-9FD6-CA4836F0785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609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4559B5-347A-4199-B592-21EA7C65F6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12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2D21D1-52E2-420B-B491-CFF6D7BB79F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4406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5AC9-C505-4102-AEEE-C5948AB359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9677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5AC9-C505-4102-AEEE-C5948AB359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26586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5AC9-C505-4102-AEEE-C5948AB359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985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535AC9-C505-4102-AEEE-C5948AB359F6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93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93306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0459" y="1600202"/>
            <a:ext cx="10691084" cy="4525963"/>
          </a:xfrm>
        </p:spPr>
        <p:txBody>
          <a:bodyPr vert="eaVert"/>
          <a:lstStyle>
            <a:lvl1pPr>
              <a:defRPr>
                <a:latin typeface="Raleway" panose="020B0503030101060003" pitchFamily="34" charset="0"/>
              </a:defRPr>
            </a:lvl1pPr>
            <a:lvl2pPr>
              <a:defRPr>
                <a:latin typeface="Raleway" panose="020B0503030101060003" pitchFamily="34" charset="0"/>
              </a:defRPr>
            </a:lvl2pPr>
            <a:lvl3pPr>
              <a:defRPr>
                <a:latin typeface="Raleway" panose="020B0503030101060003" pitchFamily="34" charset="0"/>
              </a:defRPr>
            </a:lvl3pPr>
            <a:lvl4pPr>
              <a:defRPr>
                <a:latin typeface="Raleway" panose="020B0503030101060003" pitchFamily="34" charset="0"/>
              </a:defRPr>
            </a:lvl4pPr>
            <a:lvl5pPr>
              <a:defRPr>
                <a:latin typeface="Raleway" panose="020B0503030101060003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Book" panose="020B0503020102020204" pitchFamily="34" charset="0"/>
              </a:defRPr>
            </a:lvl1pPr>
            <a:lvl2pPr>
              <a:defRPr>
                <a:latin typeface="Franklin Gothic Book" panose="020B0503020102020204" pitchFamily="34" charset="0"/>
              </a:defRPr>
            </a:lvl2pPr>
            <a:lvl3pPr>
              <a:defRPr>
                <a:latin typeface="Franklin Gothic Book" panose="020B0503020102020204" pitchFamily="34" charset="0"/>
              </a:defRPr>
            </a:lvl3pPr>
            <a:lvl4pPr>
              <a:defRPr>
                <a:latin typeface="Franklin Gothic Book" panose="020B0503020102020204" pitchFamily="34" charset="0"/>
              </a:defRPr>
            </a:lvl4pPr>
            <a:lvl5pPr>
              <a:defRPr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27"/>
            <a:ext cx="10363200" cy="1470025"/>
          </a:xfrm>
        </p:spPr>
        <p:txBody>
          <a:bodyPr/>
          <a:lstStyle>
            <a:lvl1pPr>
              <a:defRPr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AU" dirty="0" smtClean="0"/>
              <a:t>CLICK TO ENTER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dirty="0" smtClean="0"/>
              <a:t>Click to enter presenter name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416" y="108843"/>
            <a:ext cx="3967168" cy="191274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80" y="274639"/>
            <a:ext cx="10691040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480" y="1600202"/>
            <a:ext cx="10691040" cy="4525963"/>
          </a:xfrm>
        </p:spPr>
        <p:txBody>
          <a:bodyPr/>
          <a:lstStyle>
            <a:lvl1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4406902"/>
            <a:ext cx="103632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3864" y="274639"/>
            <a:ext cx="1106427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3863" y="1600202"/>
            <a:ext cx="5115611" cy="4525963"/>
          </a:xfrm>
        </p:spPr>
        <p:txBody>
          <a:bodyPr/>
          <a:lstStyle>
            <a:lvl1pPr>
              <a:defRPr sz="2800">
                <a:latin typeface="Franklin Gothic Book" panose="020B0503020102020204" pitchFamily="34" charset="0"/>
              </a:defRPr>
            </a:lvl1pPr>
            <a:lvl2pPr>
              <a:defRPr sz="2400">
                <a:latin typeface="Franklin Gothic Book" panose="020B0503020102020204" pitchFamily="34" charset="0"/>
              </a:defRPr>
            </a:lvl2pPr>
            <a:lvl3pPr>
              <a:defRPr sz="2000">
                <a:latin typeface="Franklin Gothic Book" panose="020B0503020102020204" pitchFamily="34" charset="0"/>
              </a:defRPr>
            </a:lvl3pPr>
            <a:lvl4pPr>
              <a:defRPr sz="1800">
                <a:latin typeface="Franklin Gothic Book" panose="020B0503020102020204" pitchFamily="34" charset="0"/>
              </a:defRPr>
            </a:lvl4pPr>
            <a:lvl5pPr>
              <a:defRPr sz="1800"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3336" y="1600202"/>
            <a:ext cx="5384800" cy="4525963"/>
          </a:xfrm>
        </p:spPr>
        <p:txBody>
          <a:bodyPr/>
          <a:lstStyle>
            <a:lvl1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18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7655" y="1535114"/>
            <a:ext cx="511772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7655" y="2174875"/>
            <a:ext cx="511772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52510" y="1535114"/>
            <a:ext cx="5389033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5251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50459" y="274639"/>
            <a:ext cx="10691084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97297" y="273050"/>
            <a:ext cx="3729368" cy="1162051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2671" y="273053"/>
            <a:ext cx="6815667" cy="5853113"/>
          </a:xfrm>
        </p:spPr>
        <p:txBody>
          <a:bodyPr/>
          <a:lstStyle>
            <a:lvl1pPr>
              <a:defRPr sz="32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>
              <a:defRPr sz="2800">
                <a:solidFill>
                  <a:srgbClr val="383333"/>
                </a:solidFill>
                <a:latin typeface="Franklin Gothic Book" panose="020B0503020102020204" pitchFamily="34" charset="0"/>
              </a:defRPr>
            </a:lvl2pPr>
            <a:lvl3pPr>
              <a:defRPr sz="2400">
                <a:solidFill>
                  <a:srgbClr val="383333"/>
                </a:solidFill>
                <a:latin typeface="Franklin Gothic Book" panose="020B0503020102020204" pitchFamily="34" charset="0"/>
              </a:defRPr>
            </a:lvl3pPr>
            <a:lvl4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4pPr>
            <a:lvl5pPr>
              <a:defRPr sz="2000">
                <a:solidFill>
                  <a:srgbClr val="383333"/>
                </a:solidFill>
                <a:latin typeface="Franklin Gothic Book" panose="020B05030201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7297" y="1435103"/>
            <a:ext cx="3729368" cy="46910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296" y="6111995"/>
            <a:ext cx="12347682" cy="7460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38400" y="4800601"/>
            <a:ext cx="7315200" cy="566739"/>
          </a:xfrm>
        </p:spPr>
        <p:txBody>
          <a:bodyPr anchor="b"/>
          <a:lstStyle>
            <a:lvl1pPr algn="l">
              <a:defRPr sz="2000" b="1">
                <a:solidFill>
                  <a:srgbClr val="E8303B"/>
                </a:solidFill>
                <a:latin typeface="Franklin Gothic Book" panose="020B0503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Franklin Gothic Book" panose="020B05030201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9"/>
            <a:ext cx="7315200" cy="804863"/>
          </a:xfrm>
        </p:spPr>
        <p:txBody>
          <a:bodyPr/>
          <a:lstStyle>
            <a:lvl1pPr marL="0" indent="0">
              <a:buNone/>
              <a:defRPr sz="1400">
                <a:solidFill>
                  <a:srgbClr val="383333"/>
                </a:solidFill>
                <a:latin typeface="Franklin Gothic Book" panose="020B05030201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Edit Master text styles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156" y="6111995"/>
            <a:ext cx="4331688" cy="846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206DA-4705-844F-8F0B-F43945BCDB1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000" b="1" kern="1200">
          <a:solidFill>
            <a:srgbClr val="E8303B"/>
          </a:solidFill>
          <a:latin typeface="Franklin Gothic Book" panose="020B0503020102020204" pitchFamily="34" charset="0"/>
          <a:ea typeface="+mj-ea"/>
          <a:cs typeface="Arial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rgbClr val="383333"/>
          </a:solidFill>
          <a:latin typeface="Franklin Gothic Book" panose="020B0503020102020204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HIV </a:t>
            </a:r>
            <a:r>
              <a:rPr lang="en-US" smtClean="0"/>
              <a:t>Recency</a:t>
            </a:r>
            <a:r>
              <a:rPr lang="en-US" dirty="0" smtClean="0"/>
              <a:t> Testing </a:t>
            </a:r>
            <a:br>
              <a:rPr lang="en-US" dirty="0" smtClean="0"/>
            </a:br>
            <a:r>
              <a:rPr lang="en-US" dirty="0" smtClean="0"/>
              <a:t>Preliminary experiences from Vietnam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99872" y="4882896"/>
            <a:ext cx="11192256" cy="792480"/>
          </a:xfrm>
        </p:spPr>
        <p:txBody>
          <a:bodyPr>
            <a:normAutofit/>
          </a:bodyPr>
          <a:lstStyle/>
          <a:p>
            <a:r>
              <a:rPr lang="en-US" sz="2000" i="1" dirty="0" smtClean="0"/>
              <a:t>Dr. </a:t>
            </a:r>
            <a:r>
              <a:rPr lang="en-US" sz="2000" b="1" i="1" dirty="0" smtClean="0"/>
              <a:t>Nguyen </a:t>
            </a:r>
            <a:r>
              <a:rPr lang="en-US" sz="2000" b="1" i="1" dirty="0"/>
              <a:t>Hoang </a:t>
            </a:r>
            <a:r>
              <a:rPr lang="en-US" sz="2000" b="1" i="1" dirty="0" smtClean="0"/>
              <a:t>Long</a:t>
            </a:r>
            <a:r>
              <a:rPr lang="en-US" sz="2000" i="1" dirty="0" smtClean="0"/>
              <a:t> </a:t>
            </a:r>
            <a:br>
              <a:rPr lang="en-US" sz="2000" i="1" dirty="0" smtClean="0"/>
            </a:br>
            <a:r>
              <a:rPr lang="en-US" sz="2000" i="1" dirty="0" smtClean="0"/>
              <a:t>Director General, Vietnam </a:t>
            </a:r>
            <a:r>
              <a:rPr lang="en-US" sz="2000" i="1" dirty="0"/>
              <a:t>Authority of HIV/AIDS </a:t>
            </a:r>
            <a:r>
              <a:rPr lang="en-US" sz="2000" i="1" dirty="0" smtClean="0"/>
              <a:t>Control (VAAC)</a:t>
            </a:r>
          </a:p>
        </p:txBody>
      </p:sp>
    </p:spTree>
    <p:extLst>
      <p:ext uri="{BB962C8B-B14F-4D97-AF65-F5344CB8AC3E}">
        <p14:creationId xmlns:p14="http://schemas.microsoft.com/office/powerpoint/2010/main" val="356522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38213591"/>
              </p:ext>
            </p:extLst>
          </p:nvPr>
        </p:nvGraphicFramePr>
        <p:xfrm>
          <a:off x="1231392" y="1280160"/>
          <a:ext cx="10960608" cy="46329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382312" y="137160"/>
            <a:ext cx="102003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pPr algn="l"/>
            <a:r>
              <a:rPr lang="en-US" sz="2800" dirty="0" smtClean="0"/>
              <a:t>Recency Testing and Index-partner Testing: </a:t>
            </a:r>
            <a:br>
              <a:rPr lang="en-US" sz="2800" dirty="0" smtClean="0"/>
            </a:br>
            <a:r>
              <a:rPr lang="en-US" sz="2800" dirty="0" smtClean="0"/>
              <a:t>An Example from Binh </a:t>
            </a:r>
            <a:r>
              <a:rPr lang="en-US" sz="2800" dirty="0"/>
              <a:t>Chanh </a:t>
            </a:r>
            <a:r>
              <a:rPr lang="en-US" sz="2800" dirty="0" smtClean="0"/>
              <a:t>District, Ho Chi Minh City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9133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16408"/>
            <a:ext cx="12192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Integrate Recency Testing </a:t>
            </a:r>
            <a:br>
              <a:rPr lang="en-US" dirty="0" smtClean="0"/>
            </a:br>
            <a:r>
              <a:rPr lang="en-US" dirty="0" smtClean="0"/>
              <a:t>into National HIV Testing </a:t>
            </a:r>
            <a:r>
              <a:rPr lang="en-US" dirty="0"/>
              <a:t>A</a:t>
            </a:r>
            <a:r>
              <a:rPr lang="en-US" dirty="0" smtClean="0"/>
              <a:t>lgorithm?</a:t>
            </a:r>
            <a:endParaRPr lang="en-US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36666233"/>
              </p:ext>
            </p:extLst>
          </p:nvPr>
        </p:nvGraphicFramePr>
        <p:xfrm>
          <a:off x="1301644" y="1619414"/>
          <a:ext cx="9724976" cy="4009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9194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408" y="256670"/>
            <a:ext cx="10691040" cy="810449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0624" y="1633728"/>
            <a:ext cx="11350752" cy="4242816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r>
              <a:rPr lang="en-US" sz="2800" dirty="0" smtClean="0"/>
              <a:t>Recency testing is useful to </a:t>
            </a:r>
            <a:r>
              <a:rPr lang="en-US" sz="2800" b="1" u="sng" dirty="0" smtClean="0"/>
              <a:t>better understand</a:t>
            </a:r>
            <a:r>
              <a:rPr lang="en-US" sz="2800" dirty="0" smtClean="0"/>
              <a:t> the HIV/AIDS epidemics, especially estimate the new infection/incidence in different KPs, geographical areas for proper interventions.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r>
              <a:rPr lang="en-US" sz="2800" dirty="0" smtClean="0"/>
              <a:t>Recency testing, combined with index-testing, helps to </a:t>
            </a:r>
            <a:r>
              <a:rPr lang="en-US" sz="2800" b="1" u="sng" dirty="0" smtClean="0"/>
              <a:t>find partners</a:t>
            </a:r>
            <a:r>
              <a:rPr lang="en-US" sz="2800" dirty="0" smtClean="0"/>
              <a:t> for proper prevention (e.g., PrEP) and ARV treatment timely.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r>
              <a:rPr lang="en-US" sz="2800" dirty="0" smtClean="0"/>
              <a:t>Further steps need to be done to include Recency testing in Vietnam’s </a:t>
            </a:r>
            <a:r>
              <a:rPr lang="en-US" sz="2800" b="1" u="sng" dirty="0" smtClean="0"/>
              <a:t>national HIV testing algorithm</a:t>
            </a:r>
            <a:r>
              <a:rPr lang="en-US" sz="2800" dirty="0" smtClean="0"/>
              <a:t> as a HIV diagnostic test.</a:t>
            </a: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endParaRPr lang="en-US" sz="2800" dirty="0">
              <a:solidFill>
                <a:schemeClr val="tx1"/>
              </a:solidFill>
            </a:endParaRPr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endParaRPr lang="en-US" sz="2800" dirty="0"/>
          </a:p>
          <a:p>
            <a:pPr marL="514350" indent="-514350">
              <a:spcBef>
                <a:spcPts val="600"/>
              </a:spcBef>
              <a:spcAft>
                <a:spcPts val="1200"/>
              </a:spcAft>
              <a:buSzPct val="80000"/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1023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97824" y="5437632"/>
            <a:ext cx="3694176" cy="554774"/>
          </a:xfrm>
        </p:spPr>
        <p:txBody>
          <a:bodyPr>
            <a:normAutofit/>
          </a:bodyPr>
          <a:lstStyle/>
          <a:p>
            <a:r>
              <a:rPr lang="en-US" sz="2400" i="1" dirty="0" smtClean="0">
                <a:solidFill>
                  <a:srgbClr val="FFFF00"/>
                </a:solidFill>
              </a:rPr>
              <a:t>Ha Long Bay, Vietnam</a:t>
            </a:r>
            <a:endParaRPr lang="en-US" sz="2400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6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560" y="451742"/>
            <a:ext cx="10691040" cy="810449"/>
          </a:xfrm>
        </p:spPr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3856" y="2133600"/>
            <a:ext cx="9875520" cy="2523744"/>
          </a:xfrm>
        </p:spPr>
        <p:txBody>
          <a:bodyPr>
            <a:normAutofit/>
          </a:bodyPr>
          <a:lstStyle/>
          <a:p>
            <a:pPr marL="514350" indent="-514350">
              <a:buSzPct val="80000"/>
              <a:buFont typeface="+mj-lt"/>
              <a:buAutoNum type="arabicPeriod"/>
            </a:pPr>
            <a:r>
              <a:rPr lang="en-US" sz="3600" dirty="0" smtClean="0"/>
              <a:t>Implementation timeline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3600" dirty="0" smtClean="0"/>
              <a:t>Some initial findings  </a:t>
            </a:r>
          </a:p>
          <a:p>
            <a:pPr marL="514350" indent="-514350">
              <a:buSzPct val="80000"/>
              <a:buFont typeface="+mj-lt"/>
              <a:buAutoNum type="arabicPeriod"/>
            </a:pPr>
            <a:r>
              <a:rPr lang="en-US" sz="3600" dirty="0" smtClean="0"/>
              <a:t>Conclusions</a:t>
            </a:r>
            <a:endParaRPr lang="en-US" sz="3600" dirty="0">
              <a:solidFill>
                <a:schemeClr val="tx1"/>
              </a:solidFill>
            </a:endParaRPr>
          </a:p>
          <a:p>
            <a:pPr marL="0" indent="0">
              <a:buSzPct val="80000"/>
              <a:buNone/>
            </a:pPr>
            <a:endParaRPr lang="en-US" dirty="0"/>
          </a:p>
          <a:p>
            <a:pPr marL="514350" indent="-514350">
              <a:buSzPct val="80000"/>
              <a:buFont typeface="+mj-lt"/>
              <a:buAutoNum type="arabicPeriod"/>
            </a:pPr>
            <a:endParaRPr lang="en-US" dirty="0"/>
          </a:p>
          <a:p>
            <a:pPr marL="514350" indent="-514350">
              <a:buSzPct val="80000"/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54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58" y="1090151"/>
            <a:ext cx="2542799" cy="4664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5660" y="188699"/>
            <a:ext cx="7465671" cy="800865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n-US" sz="3600" b="1" dirty="0" smtClean="0"/>
              <a:t>HIV/AIDS Epidemic in Vietnam: Key Facts</a:t>
            </a:r>
            <a:endParaRPr lang="en-US" sz="3600" b="1" dirty="0"/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/>
          </p:nvPr>
        </p:nvGraphicFramePr>
        <p:xfrm>
          <a:off x="137480" y="1192192"/>
          <a:ext cx="8299048" cy="47687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674348" y="1664439"/>
            <a:ext cx="3339423" cy="4720619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800" b="1" dirty="0" smtClean="0">
                <a:solidFill>
                  <a:srgbClr val="FF0000"/>
                </a:solidFill>
              </a:rPr>
              <a:t>96 </a:t>
            </a:r>
            <a:r>
              <a:rPr lang="en-US" sz="2000" dirty="0" smtClean="0"/>
              <a:t>millions pop</a:t>
            </a:r>
            <a:endParaRPr lang="en-US" sz="2000" dirty="0"/>
          </a:p>
          <a:p>
            <a:pPr>
              <a:lnSpc>
                <a:spcPct val="11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800" b="1" dirty="0">
                <a:solidFill>
                  <a:srgbClr val="FF0000"/>
                </a:solidFill>
              </a:rPr>
              <a:t>250.000 </a:t>
            </a:r>
            <a:r>
              <a:rPr lang="en-US" sz="2000" dirty="0" smtClean="0"/>
              <a:t>PLWH </a:t>
            </a:r>
          </a:p>
          <a:p>
            <a:pPr>
              <a:lnSpc>
                <a:spcPct val="11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Concentrated epidemic: </a:t>
            </a:r>
            <a:r>
              <a:rPr lang="en-US" sz="2000" b="1" dirty="0"/>
              <a:t>PWID</a:t>
            </a:r>
            <a:r>
              <a:rPr lang="en-US" sz="2000" dirty="0"/>
              <a:t> (14%), </a:t>
            </a:r>
            <a:r>
              <a:rPr lang="en-US" sz="2000" b="1" dirty="0"/>
              <a:t>MSM</a:t>
            </a:r>
            <a:r>
              <a:rPr lang="en-US" sz="2000" dirty="0"/>
              <a:t> (12%), </a:t>
            </a:r>
            <a:r>
              <a:rPr lang="en-US" sz="2000" b="1" dirty="0"/>
              <a:t>FSWs</a:t>
            </a:r>
            <a:r>
              <a:rPr lang="en-US" sz="2000" dirty="0"/>
              <a:t> (3,6</a:t>
            </a:r>
            <a:r>
              <a:rPr lang="en-US" sz="2000" dirty="0" smtClean="0"/>
              <a:t>%)</a:t>
            </a:r>
          </a:p>
          <a:p>
            <a:pPr>
              <a:lnSpc>
                <a:spcPct val="11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Reduce 2/3 during last 10 years.</a:t>
            </a:r>
          </a:p>
          <a:p>
            <a:pPr>
              <a:lnSpc>
                <a:spcPct val="110000"/>
              </a:lnSpc>
              <a:buSzPct val="80000"/>
              <a:buFont typeface="Wingdings" panose="05000000000000000000" pitchFamily="2" charset="2"/>
              <a:buChar char="§"/>
            </a:pPr>
            <a:r>
              <a:rPr lang="en-US" sz="2000" dirty="0" smtClean="0"/>
              <a:t>90-90-90 Targets: </a:t>
            </a:r>
          </a:p>
          <a:p>
            <a:pPr marL="0" indent="0" algn="ctr">
              <a:lnSpc>
                <a:spcPct val="110000"/>
              </a:lnSpc>
              <a:buSzPct val="80000"/>
              <a:buNone/>
            </a:pPr>
            <a:r>
              <a:rPr lang="en-US" sz="4000" b="1" dirty="0" smtClean="0">
                <a:solidFill>
                  <a:srgbClr val="FF0000"/>
                </a:solidFill>
              </a:rPr>
              <a:t>80-70-95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6" name="Picture 8" descr="Káº¿t quáº£ hÃ¬nh áº£nh cho Cá» Viá»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82" y="98641"/>
            <a:ext cx="1487637" cy="9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/>
          <p:cNvCxnSpPr/>
          <p:nvPr/>
        </p:nvCxnSpPr>
        <p:spPr>
          <a:xfrm>
            <a:off x="5266944" y="1706880"/>
            <a:ext cx="2950464" cy="229209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31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67" y="0"/>
            <a:ext cx="2913380" cy="341376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91379149"/>
              </p:ext>
            </p:extLst>
          </p:nvPr>
        </p:nvGraphicFramePr>
        <p:xfrm>
          <a:off x="182968" y="109728"/>
          <a:ext cx="11661201" cy="58963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3883" y="109728"/>
            <a:ext cx="6413414" cy="1143000"/>
          </a:xfrm>
        </p:spPr>
        <p:txBody>
          <a:bodyPr>
            <a:normAutofit/>
          </a:bodyPr>
          <a:lstStyle/>
          <a:p>
            <a:pPr algn="l"/>
            <a:r>
              <a:rPr lang="en-US" sz="3200" dirty="0" smtClean="0"/>
              <a:t>Recency Testing</a:t>
            </a:r>
            <a:br>
              <a:rPr lang="en-US" sz="3200" dirty="0" smtClean="0"/>
            </a:br>
            <a:r>
              <a:rPr lang="en-US" sz="3200" dirty="0" smtClean="0"/>
              <a:t>Implementation timeline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8442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94" y="44697"/>
            <a:ext cx="11402166" cy="91847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Recency Testing on 804 Stored </a:t>
            </a:r>
            <a:r>
              <a:rPr lang="en-US" sz="2600" dirty="0"/>
              <a:t>S</a:t>
            </a:r>
            <a:r>
              <a:rPr lang="en-US" sz="2600" dirty="0" smtClean="0"/>
              <a:t>amples to </a:t>
            </a:r>
            <a:br>
              <a:rPr lang="en-US" sz="2600" dirty="0" smtClean="0"/>
            </a:br>
            <a:r>
              <a:rPr lang="en-US" sz="2600" dirty="0" smtClean="0"/>
              <a:t>Better </a:t>
            </a:r>
            <a:r>
              <a:rPr lang="en-US" sz="2600" dirty="0"/>
              <a:t>U</a:t>
            </a:r>
            <a:r>
              <a:rPr lang="en-US" sz="2600" dirty="0" smtClean="0"/>
              <a:t>nderstand the HIV epidemic, May 2018</a:t>
            </a:r>
            <a:endParaRPr lang="en-US" sz="2600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022915603"/>
              </p:ext>
            </p:extLst>
          </p:nvPr>
        </p:nvGraphicFramePr>
        <p:xfrm>
          <a:off x="702128" y="953151"/>
          <a:ext cx="10744201" cy="47945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itle 1"/>
          <p:cNvSpPr txBox="1">
            <a:spLocks/>
          </p:cNvSpPr>
          <p:nvPr/>
        </p:nvSpPr>
        <p:spPr>
          <a:xfrm>
            <a:off x="1573141" y="5537149"/>
            <a:ext cx="2756108" cy="458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/>
              <a:t>Highland/Mountainous</a:t>
            </a:r>
            <a:endParaRPr lang="en-US" sz="2000" b="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64223" y="5538085"/>
            <a:ext cx="2756108" cy="458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/>
              <a:t>Midland</a:t>
            </a:r>
            <a:endParaRPr lang="en-US" sz="2000" b="0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781265" y="5537149"/>
            <a:ext cx="2756108" cy="45843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000" b="1" kern="1200">
                <a:solidFill>
                  <a:srgbClr val="E8303B"/>
                </a:solidFill>
                <a:latin typeface="Franklin Gothic Book" panose="020B0503020102020204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en-US" sz="2000" b="0" dirty="0" smtClean="0"/>
              <a:t>Urban/City</a:t>
            </a:r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266937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013" y="146304"/>
            <a:ext cx="6558659" cy="1025824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dirty="0" smtClean="0"/>
              <a:t>Recent Testing in 86 stored-samples, </a:t>
            </a:r>
            <a:br>
              <a:rPr lang="en-US" sz="3200" dirty="0" smtClean="0"/>
            </a:br>
            <a:r>
              <a:rPr lang="en-US" sz="3200" dirty="0" smtClean="0"/>
              <a:t>MSM cohort, Hanoi 2017</a:t>
            </a:r>
            <a:endParaRPr lang="en-US" sz="3200" dirty="0"/>
          </a:p>
        </p:txBody>
      </p:sp>
      <p:sp>
        <p:nvSpPr>
          <p:cNvPr id="5" name="AutoShape 55"/>
          <p:cNvSpPr>
            <a:spLocks noChangeArrowheads="1"/>
          </p:cNvSpPr>
          <p:nvPr/>
        </p:nvSpPr>
        <p:spPr bwMode="auto">
          <a:xfrm>
            <a:off x="2265246" y="1998087"/>
            <a:ext cx="3664468" cy="529987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86 </a:t>
            </a:r>
            <a:r>
              <a:rPr lang="en-US" alt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stored-samples</a:t>
            </a:r>
            <a:endParaRPr lang="en-US" altLang="en-US" b="1" kern="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Recency test </a:t>
            </a:r>
            <a:r>
              <a:rPr lang="en-US" altLang="en-US" b="1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HIV VL </a:t>
            </a:r>
          </a:p>
        </p:txBody>
      </p:sp>
      <p:sp>
        <p:nvSpPr>
          <p:cNvPr id="6" name="AutoShape 55"/>
          <p:cNvSpPr>
            <a:spLocks noChangeArrowheads="1"/>
          </p:cNvSpPr>
          <p:nvPr/>
        </p:nvSpPr>
        <p:spPr bwMode="auto">
          <a:xfrm>
            <a:off x="2265246" y="2787567"/>
            <a:ext cx="970783" cy="564651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39 tested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Recent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750636" y="2580042"/>
            <a:ext cx="1" cy="231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>
            <a:cxnSpLocks/>
          </p:cNvCxnSpPr>
          <p:nvPr/>
        </p:nvCxnSpPr>
        <p:spPr>
          <a:xfrm>
            <a:off x="4051814" y="2532105"/>
            <a:ext cx="1" cy="231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AutoShape 55"/>
          <p:cNvSpPr>
            <a:spLocks noChangeArrowheads="1"/>
          </p:cNvSpPr>
          <p:nvPr/>
        </p:nvSpPr>
        <p:spPr bwMode="auto">
          <a:xfrm>
            <a:off x="3499741" y="2784444"/>
            <a:ext cx="1104148" cy="56777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45 tested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Long-term</a:t>
            </a:r>
          </a:p>
        </p:txBody>
      </p:sp>
      <p:sp>
        <p:nvSpPr>
          <p:cNvPr id="10" name="AutoShape 55"/>
          <p:cNvSpPr>
            <a:spLocks noChangeArrowheads="1"/>
          </p:cNvSpPr>
          <p:nvPr/>
        </p:nvSpPr>
        <p:spPr bwMode="auto">
          <a:xfrm>
            <a:off x="801188" y="3665880"/>
            <a:ext cx="3952147" cy="564651"/>
          </a:xfrm>
          <a:prstGeom prst="roundRect">
            <a:avLst>
              <a:gd name="adj" fmla="val 16667"/>
            </a:avLst>
          </a:prstGeom>
          <a:solidFill>
            <a:schemeClr val="accent1">
              <a:lumMod val="75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30 confirmed </a:t>
            </a:r>
            <a:r>
              <a:rPr lang="en-US" altLang="en-US" b="1" kern="0" dirty="0" smtClean="0">
                <a:solidFill>
                  <a:schemeClr val="bg1"/>
                </a:solidFill>
              </a:rPr>
              <a:t>recent </a:t>
            </a:r>
            <a:r>
              <a:rPr lang="en-US" altLang="en-US" b="1" kern="0" dirty="0" smtClean="0">
                <a:solidFill>
                  <a:srgbClr val="FF0000"/>
                </a:solidFill>
              </a:rPr>
              <a:t>(34.9%)</a:t>
            </a:r>
            <a:endParaRPr lang="en-US" altLang="en-US" b="1" kern="0" dirty="0">
              <a:solidFill>
                <a:srgbClr val="FF000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(Tested recent + VL≥1,000 copies/mL)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2777262" y="3361268"/>
            <a:ext cx="0" cy="260029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5377639" y="2559162"/>
            <a:ext cx="1" cy="231838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AutoShape 55"/>
          <p:cNvSpPr>
            <a:spLocks noChangeArrowheads="1"/>
          </p:cNvSpPr>
          <p:nvPr/>
        </p:nvSpPr>
        <p:spPr bwMode="auto">
          <a:xfrm>
            <a:off x="4825566" y="2793494"/>
            <a:ext cx="1104148" cy="567774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>
            <a:noFill/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2 tested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b="1" kern="0" dirty="0">
                <a:solidFill>
                  <a:schemeClr val="bg1"/>
                </a:solidFill>
              </a:rPr>
              <a:t>negative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61641F-6686-3F44-939F-4D921180CE00}"/>
              </a:ext>
            </a:extLst>
          </p:cNvPr>
          <p:cNvSpPr txBox="1"/>
          <p:nvPr/>
        </p:nvSpPr>
        <p:spPr>
          <a:xfrm>
            <a:off x="6652192" y="1712466"/>
            <a:ext cx="47931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</a:rPr>
              <a:t>HIGH + YOUNG!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Recent Infections: </a:t>
            </a:r>
            <a:r>
              <a:rPr lang="en-US" sz="3600" b="1" dirty="0" smtClean="0">
                <a:solidFill>
                  <a:srgbClr val="FF0000"/>
                </a:solidFill>
              </a:rPr>
              <a:t>34.9%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</a:rPr>
              <a:t>Average age: </a:t>
            </a:r>
            <a:r>
              <a:rPr lang="en-US" sz="3600" b="1" dirty="0">
                <a:solidFill>
                  <a:srgbClr val="FF0000"/>
                </a:solidFill>
              </a:rPr>
              <a:t>23 yrs 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27BAE9C-6788-D747-BC40-9F54AB44CAC3}"/>
              </a:ext>
            </a:extLst>
          </p:cNvPr>
          <p:cNvSpPr/>
          <p:nvPr/>
        </p:nvSpPr>
        <p:spPr>
          <a:xfrm>
            <a:off x="6390457" y="1518748"/>
            <a:ext cx="5235656" cy="225855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i="1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686E4085-29C2-6D4E-8E3C-44540F4162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042" y="4894310"/>
            <a:ext cx="1800200" cy="1171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870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212501" y="265769"/>
            <a:ext cx="5679768" cy="1325563"/>
          </a:xfrm>
        </p:spPr>
        <p:txBody>
          <a:bodyPr>
            <a:noAutofit/>
          </a:bodyPr>
          <a:lstStyle/>
          <a:p>
            <a:r>
              <a:rPr lang="en-US" sz="3200" b="1" dirty="0" smtClean="0"/>
              <a:t>Routine recency testing </a:t>
            </a:r>
            <a:br>
              <a:rPr lang="en-US" sz="3200" b="1" dirty="0" smtClean="0"/>
            </a:br>
            <a:r>
              <a:rPr lang="en-US" sz="3200" dirty="0" smtClean="0"/>
              <a:t>in 10 PEPFAR supported provinces, Feb – May 2019</a:t>
            </a:r>
            <a:endParaRPr lang="en-US" sz="32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2080" y="2674268"/>
            <a:ext cx="503060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Start: Feb 2019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So far, </a:t>
            </a:r>
            <a:r>
              <a:rPr lang="en-US" sz="2400" b="1" u="sng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1,220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tests conducted/5 mths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Confirmed with VL: 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2400" b="1" u="sng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9.0%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(some provinces did not carry out VL for all samples)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4039486"/>
              </p:ext>
            </p:extLst>
          </p:nvPr>
        </p:nvGraphicFramePr>
        <p:xfrm>
          <a:off x="5233012" y="265769"/>
          <a:ext cx="6724733" cy="5393064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1338638">
                  <a:extLst>
                    <a:ext uri="{9D8B030D-6E8A-4147-A177-3AD203B41FA5}">
                      <a16:colId xmlns:a16="http://schemas.microsoft.com/office/drawing/2014/main" val="733349191"/>
                    </a:ext>
                  </a:extLst>
                </a:gridCol>
                <a:gridCol w="976142">
                  <a:extLst>
                    <a:ext uri="{9D8B030D-6E8A-4147-A177-3AD203B41FA5}">
                      <a16:colId xmlns:a16="http://schemas.microsoft.com/office/drawing/2014/main" val="3040621982"/>
                    </a:ext>
                  </a:extLst>
                </a:gridCol>
                <a:gridCol w="1435260">
                  <a:extLst>
                    <a:ext uri="{9D8B030D-6E8A-4147-A177-3AD203B41FA5}">
                      <a16:colId xmlns:a16="http://schemas.microsoft.com/office/drawing/2014/main" val="3853949167"/>
                    </a:ext>
                  </a:extLst>
                </a:gridCol>
                <a:gridCol w="1319514">
                  <a:extLst>
                    <a:ext uri="{9D8B030D-6E8A-4147-A177-3AD203B41FA5}">
                      <a16:colId xmlns:a16="http://schemas.microsoft.com/office/drawing/2014/main" val="1511022913"/>
                    </a:ext>
                  </a:extLst>
                </a:gridCol>
                <a:gridCol w="1655179">
                  <a:extLst>
                    <a:ext uri="{9D8B030D-6E8A-4147-A177-3AD203B41FA5}">
                      <a16:colId xmlns:a16="http://schemas.microsoft.com/office/drawing/2014/main" val="2201216098"/>
                    </a:ext>
                  </a:extLst>
                </a:gridCol>
              </a:tblGrid>
              <a:tr h="79961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Province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Number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tested </a:t>
                      </a:r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on RTRI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  <a:latin typeface="+mj-lt"/>
                        </a:rPr>
                        <a:t>Number tested </a:t>
                      </a:r>
                      <a:r>
                        <a:rPr lang="en-US" sz="1600" u="none" strike="noStrike" dirty="0" smtClean="0">
                          <a:effectLst/>
                          <a:latin typeface="+mj-lt"/>
                        </a:rPr>
                        <a:t>RTRI-recent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RTRI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recent tested HIV VL 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Number confirm</a:t>
                      </a:r>
                      <a:r>
                        <a:rPr lang="en-US" sz="1600" b="1" u="none" strike="noStrike" kern="1200" baseline="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– recent (</a:t>
                      </a:r>
                      <a:r>
                        <a:rPr lang="en-US" sz="16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VL&gt;1000 cp/ml)</a:t>
                      </a:r>
                      <a:endParaRPr lang="en-US" sz="1600" b="1" u="none" strike="noStrike" kern="1200" dirty="0">
                        <a:solidFill>
                          <a:schemeClr val="lt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501540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Long An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</a:t>
                      </a:r>
                      <a:endParaRPr lang="en-US" sz="1800" b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800" b="1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7</a:t>
                      </a:r>
                      <a:endParaRPr lang="en-US" sz="1800" b="1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122896419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Đồng Nai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115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37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27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03345664"/>
                  </a:ext>
                </a:extLst>
              </a:tr>
              <a:tr h="5053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vi-VN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Binh </a:t>
                      </a:r>
                      <a:r>
                        <a:rPr lang="vi-VN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D</a:t>
                      </a:r>
                      <a:r>
                        <a:rPr lang="en-US" sz="1800" u="none" strike="noStrike" kern="1200" dirty="0" err="1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uong</a:t>
                      </a:r>
                      <a:endParaRPr lang="vi-VN" sz="1800" u="none" strike="noStrike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100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22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17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273131449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Tây Ninh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47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44209673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Tiền Giang 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445513212"/>
                  </a:ext>
                </a:extLst>
              </a:tr>
              <a:tr h="505358">
                <a:tc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en-US" sz="18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BR-Vũng </a:t>
                      </a:r>
                      <a:r>
                        <a:rPr lang="en-US" sz="1800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Tàu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114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11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68655385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HCMC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243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31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30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000448985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Hải Phòng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51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6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2552306349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Hà Nội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425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42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3167178994"/>
                  </a:ext>
                </a:extLst>
              </a:tr>
              <a:tr h="505358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Thái Nguyên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  <a:latin typeface="+mj-lt"/>
                        </a:rPr>
                        <a:t>36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>
                          <a:effectLst/>
                          <a:latin typeface="+mj-lt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624484866"/>
                  </a:ext>
                </a:extLst>
              </a:tr>
              <a:tr h="38467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Total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1,220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184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148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  <a:cs typeface="Calibri Light" panose="020F0302020204030204" pitchFamily="34" charset="0"/>
                        </a:rPr>
                        <a:t>110</a:t>
                      </a:r>
                      <a:endParaRPr lang="en-US" sz="2400" b="1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  <a:cs typeface="Calibri Light" panose="020F0302020204030204" pitchFamily="34" charset="0"/>
                      </a:endParaRP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val="1849790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8896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166" y="0"/>
            <a:ext cx="10991377" cy="93591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Recent Infection </a:t>
            </a:r>
            <a:r>
              <a:rPr lang="en-US" dirty="0"/>
              <a:t>A</a:t>
            </a:r>
            <a:r>
              <a:rPr lang="en-US" dirty="0" smtClean="0"/>
              <a:t>mong </a:t>
            </a:r>
            <a:r>
              <a:rPr lang="en-US" dirty="0"/>
              <a:t>T</a:t>
            </a:r>
            <a:r>
              <a:rPr lang="en-US" dirty="0" smtClean="0"/>
              <a:t>arget </a:t>
            </a:r>
            <a:r>
              <a:rPr lang="en-US" dirty="0"/>
              <a:t>G</a:t>
            </a:r>
            <a:r>
              <a:rPr lang="en-US" dirty="0" smtClean="0"/>
              <a:t>roup, Feb–May 2019</a:t>
            </a:r>
            <a:endParaRPr lang="en-US" dirty="0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70240438"/>
              </p:ext>
            </p:extLst>
          </p:nvPr>
        </p:nvGraphicFramePr>
        <p:xfrm>
          <a:off x="267286" y="935914"/>
          <a:ext cx="7681898" cy="51872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488018614"/>
              </p:ext>
            </p:extLst>
          </p:nvPr>
        </p:nvGraphicFramePr>
        <p:xfrm>
          <a:off x="7949184" y="846275"/>
          <a:ext cx="4079530" cy="51136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507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1135" y="121920"/>
            <a:ext cx="6347967" cy="167030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/>
              <a:t>Integrated </a:t>
            </a:r>
            <a:r>
              <a:rPr lang="en-US" sz="2800" dirty="0"/>
              <a:t>R</a:t>
            </a:r>
            <a:r>
              <a:rPr lang="en-US" sz="2800" dirty="0" smtClean="0"/>
              <a:t>ecency Test </a:t>
            </a:r>
            <a:br>
              <a:rPr lang="en-US" sz="2800" dirty="0" smtClean="0"/>
            </a:br>
            <a:r>
              <a:rPr lang="en-US" sz="2800" dirty="0" smtClean="0"/>
              <a:t>in </a:t>
            </a:r>
            <a:r>
              <a:rPr lang="en-US" sz="2800" dirty="0"/>
              <a:t>N</a:t>
            </a:r>
            <a:r>
              <a:rPr lang="en-US" sz="2800" dirty="0" smtClean="0"/>
              <a:t>ational HSS+ in 20 </a:t>
            </a:r>
            <a:r>
              <a:rPr lang="en-US" sz="2800" dirty="0"/>
              <a:t>P</a:t>
            </a:r>
            <a:r>
              <a:rPr lang="en-US" sz="2800" dirty="0" smtClean="0"/>
              <a:t>rovinces, 2018  </a:t>
            </a:r>
            <a:endParaRPr lang="en-US" sz="28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048256"/>
            <a:ext cx="6266688" cy="418295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To estimate proportion of recent infection among HIV positives and HIV incidence rate among KPs.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 smtClean="0">
                <a:latin typeface="+mj-lt"/>
              </a:rPr>
              <a:t>Results: </a:t>
            </a:r>
          </a:p>
          <a:p>
            <a:pPr lvl="1"/>
            <a:r>
              <a:rPr lang="en-US" sz="2400" dirty="0" smtClean="0">
                <a:latin typeface="+mj-lt"/>
              </a:rPr>
              <a:t>Highest recent infection: MSM  </a:t>
            </a:r>
            <a:r>
              <a:rPr lang="en-US" b="1" dirty="0" smtClean="0">
                <a:solidFill>
                  <a:srgbClr val="FF0000"/>
                </a:solidFill>
                <a:latin typeface="+mj-lt"/>
              </a:rPr>
              <a:t>6.34%</a:t>
            </a:r>
            <a:r>
              <a:rPr lang="en-US" sz="2400" dirty="0" smtClean="0">
                <a:latin typeface="+mj-lt"/>
              </a:rPr>
              <a:t>. </a:t>
            </a:r>
          </a:p>
          <a:p>
            <a:pPr lvl="1"/>
            <a:r>
              <a:rPr lang="en-US" sz="2400" dirty="0" smtClean="0">
                <a:latin typeface="+mj-lt"/>
              </a:rPr>
              <a:t>Incidence rate among </a:t>
            </a:r>
            <a:r>
              <a:rPr lang="en-US" sz="2400" dirty="0">
                <a:latin typeface="+mj-lt"/>
              </a:rPr>
              <a:t>MSM: </a:t>
            </a:r>
            <a:r>
              <a:rPr lang="en-US" b="1" dirty="0">
                <a:solidFill>
                  <a:srgbClr val="FF0000"/>
                </a:solidFill>
                <a:latin typeface="+mj-lt"/>
              </a:rPr>
              <a:t>1.7% </a:t>
            </a:r>
            <a:r>
              <a:rPr lang="en-US" sz="2400" dirty="0">
                <a:latin typeface="+mj-lt"/>
              </a:rPr>
              <a:t>(per 100-person years) 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pPr marL="0" indent="0">
              <a:buNone/>
            </a:pPr>
            <a:endParaRPr lang="en-US" sz="2400" dirty="0">
              <a:latin typeface="+mj-lt"/>
            </a:endParaRP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4954017"/>
              </p:ext>
            </p:extLst>
          </p:nvPr>
        </p:nvGraphicFramePr>
        <p:xfrm>
          <a:off x="6549102" y="3280712"/>
          <a:ext cx="5642898" cy="2879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0" name="Chart 19"/>
          <p:cNvGraphicFramePr/>
          <p:nvPr>
            <p:extLst>
              <p:ext uri="{D42A27DB-BD31-4B8C-83A1-F6EECF244321}">
                <p14:modId xmlns:p14="http://schemas.microsoft.com/office/powerpoint/2010/main" val="1982471638"/>
              </p:ext>
            </p:extLst>
          </p:nvPr>
        </p:nvGraphicFramePr>
        <p:xfrm>
          <a:off x="6549102" y="-21187"/>
          <a:ext cx="5642898" cy="33018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48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IDS 2016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ADBD3347-1A0F-45F0-B4B5-B886B317FA11}" vid="{2289ECF3-0365-4EFC-8344-95011E66FDF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AIDS2016_template</Template>
  <TotalTime>16937</TotalTime>
  <Words>606</Words>
  <Application>Microsoft Office PowerPoint</Application>
  <PresentationFormat>Widescreen</PresentationFormat>
  <Paragraphs>165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Franklin Gothic Book</vt:lpstr>
      <vt:lpstr>Raleway</vt:lpstr>
      <vt:lpstr>Wingdings</vt:lpstr>
      <vt:lpstr>AIDS 2016_Template</vt:lpstr>
      <vt:lpstr>HIV Recency Testing  Preliminary experiences from Vietnam</vt:lpstr>
      <vt:lpstr>Contents</vt:lpstr>
      <vt:lpstr>HIV/AIDS Epidemic in Vietnam: Key Facts</vt:lpstr>
      <vt:lpstr>Recency Testing Implementation timeline</vt:lpstr>
      <vt:lpstr>Recency Testing on 804 Stored Samples to  Better Understand the HIV epidemic, May 2018</vt:lpstr>
      <vt:lpstr>Recent Testing in 86 stored-samples,  MSM cohort, Hanoi 2017</vt:lpstr>
      <vt:lpstr>Routine recency testing  in 10 PEPFAR supported provinces, Feb – May 2019</vt:lpstr>
      <vt:lpstr>Recent Infection Among Target Group, Feb–May 2019</vt:lpstr>
      <vt:lpstr>Integrated Recency Test  in National HSS+ in 20 Provinces, 2018  </vt:lpstr>
      <vt:lpstr>PowerPoint Presentation</vt:lpstr>
      <vt:lpstr>Integrate Recency Testing  into National HIV Testing Algorithm?</vt:lpstr>
      <vt:lpstr>Conclusions</vt:lpstr>
      <vt:lpstr>Ha Long Bay, Vietnam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Entwistle</dc:creator>
  <cp:lastModifiedBy>Hoege, Deborah L.</cp:lastModifiedBy>
  <cp:revision>167</cp:revision>
  <cp:lastPrinted>2017-01-16T15:31:13Z</cp:lastPrinted>
  <dcterms:created xsi:type="dcterms:W3CDTF">2017-01-13T09:09:35Z</dcterms:created>
  <dcterms:modified xsi:type="dcterms:W3CDTF">2019-07-21T10:43:49Z</dcterms:modified>
</cp:coreProperties>
</file>